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8" r:id="rId3"/>
    <p:sldId id="259" r:id="rId4"/>
    <p:sldId id="260" r:id="rId5"/>
    <p:sldId id="272" r:id="rId6"/>
    <p:sldId id="307" r:id="rId7"/>
    <p:sldId id="261" r:id="rId8"/>
    <p:sldId id="262" r:id="rId9"/>
    <p:sldId id="263" r:id="rId10"/>
    <p:sldId id="308" r:id="rId11"/>
    <p:sldId id="264" r:id="rId12"/>
    <p:sldId id="265" r:id="rId13"/>
    <p:sldId id="306" r:id="rId14"/>
    <p:sldId id="266" r:id="rId15"/>
    <p:sldId id="273" r:id="rId16"/>
    <p:sldId id="291" r:id="rId17"/>
    <p:sldId id="285" r:id="rId18"/>
    <p:sldId id="268" r:id="rId19"/>
    <p:sldId id="292" r:id="rId20"/>
    <p:sldId id="293" r:id="rId21"/>
    <p:sldId id="276" r:id="rId22"/>
    <p:sldId id="294" r:id="rId23"/>
    <p:sldId id="284" r:id="rId24"/>
    <p:sldId id="286" r:id="rId25"/>
    <p:sldId id="287" r:id="rId26"/>
    <p:sldId id="295" r:id="rId27"/>
    <p:sldId id="288" r:id="rId28"/>
    <p:sldId id="290" r:id="rId29"/>
    <p:sldId id="296" r:id="rId30"/>
    <p:sldId id="297" r:id="rId31"/>
    <p:sldId id="298" r:id="rId32"/>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BE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6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BFFE9AE9-51C1-499A-961F-D5D1D8BBB4A3}"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6C6AD20F-83DB-4922-A50B-A21474635E10}" type="presOf" srcId="{263A050A-58F5-4649-B387-9AE24ABBA6CD}" destId="{F9D33CB6-2574-40F1-8BC1-BEB3CD127F75}" srcOrd="0" destOrd="0" presId="urn:microsoft.com/office/officeart/2005/8/layout/default#1"/>
    <dgm:cxn modelId="{E9A4AE9D-492C-4F43-8873-3BA870800D9B}"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11.wmf"/><Relationship Id="rId4"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A69531-B0CE-435D-817D-9C4B4F723E6D}" type="datetimeFigureOut">
              <a:rPr lang="vi-VN" smtClean="0"/>
              <a:pPr/>
              <a:t>16/05/2020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AB8644-2ECE-4306-879B-AD604045B1A2}"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C87EA6-B64C-4CBF-8358-85404E9DADD2}" type="datetimeFigureOut">
              <a:rPr lang="vi-VN" smtClean="0"/>
              <a:pPr/>
              <a:t>16/05/2020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755061-8CCE-48D4-9E52-9A5FF4B538B0}"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8.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5.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7.wmf"/><Relationship Id="rId5" Type="http://schemas.openxmlformats.org/officeDocument/2006/relationships/oleObject" Target="../embeddings/oleObject8.bin"/><Relationship Id="rId4" Type="http://schemas.openxmlformats.org/officeDocument/2006/relationships/image" Target="../media/image16.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20.wmf"/><Relationship Id="rId5" Type="http://schemas.openxmlformats.org/officeDocument/2006/relationships/oleObject" Target="../embeddings/oleObject11.bin"/><Relationship Id="rId4" Type="http://schemas.openxmlformats.org/officeDocument/2006/relationships/image" Target="../media/image19.wmf"/></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4.e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25.emf"/></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27.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28.emf"/></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30.emf"/></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http://www.larkinpower.com/POWER%20MOD/Power%205.gif" TargetMode="External"/><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4.gif"/><Relationship Id="rId5" Type="http://schemas.openxmlformats.org/officeDocument/2006/relationships/image" Target="../media/image33.png"/><Relationship Id="rId4" Type="http://schemas.openxmlformats.org/officeDocument/2006/relationships/image" Target="http://www.larkinpower.com/POWER%20MOD/Power%206.jpg"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0" y="142852"/>
            <a:ext cx="9144000"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 name="TextBox 5"/>
          <p:cNvSpPr txBox="1"/>
          <p:nvPr/>
        </p:nvSpPr>
        <p:spPr>
          <a:xfrm>
            <a:off x="357158" y="1500174"/>
            <a:ext cx="8572560" cy="3785652"/>
          </a:xfrm>
          <a:prstGeom prst="rect">
            <a:avLst/>
          </a:prstGeom>
          <a:noFill/>
        </p:spPr>
        <p:txBody>
          <a:bodyPr wrap="square" rtlCol="0">
            <a:spAutoFit/>
          </a:bodyPr>
          <a:lstStyle/>
          <a:p>
            <a:endParaRPr lang="en-US" sz="3600" b="1" dirty="0" smtClean="0">
              <a:solidFill>
                <a:srgbClr val="00B050"/>
              </a:solidFill>
              <a:latin typeface="Times New Roman" pitchFamily="18" charset="0"/>
              <a:cs typeface="Times New Roman" pitchFamily="18" charset="0"/>
            </a:endParaRPr>
          </a:p>
          <a:p>
            <a:endParaRPr lang="en-US" sz="3600" b="1" dirty="0" smtClean="0">
              <a:solidFill>
                <a:srgbClr val="00B050"/>
              </a:solidFill>
              <a:latin typeface="Times New Roman" pitchFamily="18" charset="0"/>
              <a:cs typeface="Times New Roman" pitchFamily="18" charset="0"/>
            </a:endParaRPr>
          </a:p>
          <a:p>
            <a:r>
              <a:rPr lang="en-US" sz="3600" b="1" smtClean="0">
                <a:solidFill>
                  <a:srgbClr val="00B050"/>
                </a:solidFill>
                <a:latin typeface="Times New Roman" pitchFamily="18" charset="0"/>
                <a:cs typeface="Times New Roman" pitchFamily="18" charset="0"/>
              </a:rPr>
              <a:t>1.4/ </a:t>
            </a:r>
            <a:r>
              <a:rPr lang="en-US" sz="3600" b="1" u="sng" smtClean="0">
                <a:solidFill>
                  <a:srgbClr val="00B050"/>
                </a:solidFill>
                <a:latin typeface="Times New Roman" pitchFamily="18" charset="0"/>
                <a:cs typeface="Times New Roman" pitchFamily="18" charset="0"/>
              </a:rPr>
              <a:t>Transistor công suất – BJT (Bipolar Junction Transistor)</a:t>
            </a:r>
            <a:r>
              <a:rPr lang="en-US" sz="3600" b="1" smtClean="0">
                <a:solidFill>
                  <a:srgbClr val="00B050"/>
                </a:solidFill>
                <a:latin typeface="Times New Roman" pitchFamily="18" charset="0"/>
                <a:cs typeface="Times New Roman" pitchFamily="18" charset="0"/>
              </a:rPr>
              <a:t>:</a:t>
            </a:r>
            <a:endParaRPr lang="en-US" sz="3600" b="1" dirty="0" smtClean="0">
              <a:solidFill>
                <a:srgbClr val="00B050"/>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r>
              <a:rPr lang="en-US" sz="3200" b="1" smtClean="0">
                <a:solidFill>
                  <a:schemeClr val="accent6">
                    <a:lumMod val="75000"/>
                  </a:schemeClr>
                </a:solidFill>
                <a:latin typeface="Times New Roman" pitchFamily="18" charset="0"/>
                <a:cs typeface="Times New Roman" pitchFamily="18" charset="0"/>
              </a:rPr>
              <a:t>1.4.1- </a:t>
            </a:r>
            <a:r>
              <a:rPr lang="en-US" sz="3200" b="1" u="sng" dirty="0" err="1" smtClean="0">
                <a:solidFill>
                  <a:schemeClr val="accent6">
                    <a:lumMod val="75000"/>
                  </a:schemeClr>
                </a:solidFill>
                <a:latin typeface="Times New Roman" pitchFamily="18" charset="0"/>
                <a:cs typeface="Times New Roman" pitchFamily="18" charset="0"/>
              </a:rPr>
              <a:t>Tổng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quan</a:t>
            </a:r>
            <a:r>
              <a:rPr lang="en-US" sz="3200" b="1" u="sng" dirty="0" smtClean="0">
                <a:solidFill>
                  <a:schemeClr val="accent6">
                    <a:lumMod val="75000"/>
                  </a:schemeClr>
                </a:solidFill>
                <a:latin typeface="Times New Roman" pitchFamily="18" charset="0"/>
                <a:cs typeface="Times New Roman" pitchFamily="18" charset="0"/>
              </a:rPr>
              <a:t> </a:t>
            </a:r>
            <a:r>
              <a:rPr lang="en-US" sz="3200" b="1" u="sng" err="1" smtClean="0">
                <a:solidFill>
                  <a:schemeClr val="accent6">
                    <a:lumMod val="75000"/>
                  </a:schemeClr>
                </a:solidFill>
                <a:latin typeface="Times New Roman" pitchFamily="18" charset="0"/>
                <a:cs typeface="Times New Roman" pitchFamily="18" charset="0"/>
              </a:rPr>
              <a:t>về</a:t>
            </a:r>
            <a:r>
              <a:rPr lang="en-US" sz="3200" b="1" u="sng" smtClean="0">
                <a:solidFill>
                  <a:schemeClr val="accent6">
                    <a:lumMod val="75000"/>
                  </a:schemeClr>
                </a:solidFill>
                <a:latin typeface="Times New Roman" pitchFamily="18" charset="0"/>
                <a:cs typeface="Times New Roman" pitchFamily="18" charset="0"/>
              </a:rPr>
              <a:t> BJT</a:t>
            </a:r>
            <a:r>
              <a:rPr lang="en-US" sz="3200" b="1" smtClean="0">
                <a:solidFill>
                  <a:schemeClr val="accent6">
                    <a:lumMod val="75000"/>
                  </a:schemeClr>
                </a:solidFill>
                <a:latin typeface="Times New Roman" pitchFamily="18" charset="0"/>
                <a:cs typeface="Times New Roman" pitchFamily="18" charset="0"/>
              </a:rPr>
              <a:t>:</a:t>
            </a:r>
            <a:endParaRPr lang="en-US" sz="3200" b="1" dirty="0" smtClean="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checkerboard(across)">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Effect transition="in" filter="checkerboard(across)">
                                      <p:cBhvr>
                                        <p:cTn id="1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0"/>
            <a:ext cx="2786082"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a:t>
            </a:r>
            <a:r>
              <a:rPr lang="en-US" sz="3200" b="1" smtClean="0">
                <a:solidFill>
                  <a:srgbClr val="FF0000"/>
                </a:solidFill>
                <a:latin typeface="Times New Roman" pitchFamily="18" charset="0"/>
                <a:cs typeface="Times New Roman" pitchFamily="18" charset="0"/>
              </a:rPr>
              <a:t>: </a:t>
            </a:r>
            <a:endParaRPr lang="vi-VN" sz="3200" b="1">
              <a:solidFill>
                <a:srgbClr val="FF0000"/>
              </a:solidFill>
              <a:latin typeface="Times New Roman" pitchFamily="18" charset="0"/>
              <a:cs typeface="Times New Roman" pitchFamily="18" charset="0"/>
            </a:endParaRPr>
          </a:p>
        </p:txBody>
      </p:sp>
      <p:sp>
        <p:nvSpPr>
          <p:cNvPr id="5" name="Content Placeholder 2"/>
          <p:cNvSpPr>
            <a:spLocks noGrp="1"/>
          </p:cNvSpPr>
          <p:nvPr>
            <p:ph idx="1"/>
          </p:nvPr>
        </p:nvSpPr>
        <p:spPr>
          <a:xfrm>
            <a:off x="714348" y="714356"/>
            <a:ext cx="7499350" cy="4800600"/>
          </a:xfrm>
        </p:spPr>
        <p:txBody>
          <a:bodyPr/>
          <a:lstStyle/>
          <a:p>
            <a:pPr>
              <a:buNone/>
            </a:pPr>
            <a:r>
              <a:rPr lang="en-US" sz="2800" smtClean="0">
                <a:latin typeface="Times New Roman" pitchFamily="18" charset="0"/>
                <a:cs typeface="Times New Roman" pitchFamily="18" charset="0"/>
              </a:rPr>
              <a:t>Gồm 3 lớp bán dẫn tạo bởi  2 tiếp giáp P-N, trong đó lớp giữa khác loại với 2 lớp bên. </a:t>
            </a:r>
          </a:p>
          <a:p>
            <a:pPr>
              <a:buFont typeface="Wingdings 2" pitchFamily="18" charset="2"/>
              <a:buNone/>
            </a:pPr>
            <a:r>
              <a:rPr lang="en-US" sz="2800" smtClean="0">
                <a:latin typeface="Times New Roman" pitchFamily="18" charset="0"/>
                <a:cs typeface="Times New Roman" pitchFamily="18" charset="0"/>
              </a:rPr>
              <a:t>- Lớp giữa là bán dẫn loại P, ta có BJT loại N-P-N</a:t>
            </a:r>
          </a:p>
          <a:p>
            <a:pPr>
              <a:buFont typeface="Wingdings 2" pitchFamily="18" charset="2"/>
              <a:buNone/>
            </a:pPr>
            <a:r>
              <a:rPr lang="en-US" sz="2800" smtClean="0">
                <a:latin typeface="Times New Roman" pitchFamily="18" charset="0"/>
                <a:cs typeface="Times New Roman" pitchFamily="18" charset="0"/>
              </a:rPr>
              <a:t>- Lớp giữa là bán dẫn loại N, ta có BJT loại P-N-P</a:t>
            </a:r>
          </a:p>
          <a:p>
            <a:endParaRPr lang="en-US" smtClean="0"/>
          </a:p>
        </p:txBody>
      </p:sp>
      <p:pic>
        <p:nvPicPr>
          <p:cNvPr id="6" name="Picture 2"/>
          <p:cNvPicPr>
            <a:picLocks noChangeAspect="1" noChangeArrowheads="1"/>
          </p:cNvPicPr>
          <p:nvPr/>
        </p:nvPicPr>
        <p:blipFill>
          <a:blip r:embed="rId2"/>
          <a:srcRect/>
          <a:stretch>
            <a:fillRect/>
          </a:stretch>
        </p:blipFill>
        <p:spPr bwMode="auto">
          <a:xfrm>
            <a:off x="357158" y="3071810"/>
            <a:ext cx="8496333" cy="312492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checkerboard(across)">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checkerboard(across)">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704827" y="1484784"/>
            <a:ext cx="2000225" cy="4362396"/>
          </a:xfrm>
          <a:prstGeom prst="rect">
            <a:avLst/>
          </a:prstGeom>
          <a:noFill/>
          <a:ln w="9525">
            <a:noFill/>
            <a:miter lim="800000"/>
            <a:headEnd/>
            <a:tailEnd/>
          </a:ln>
          <a:effectLst/>
        </p:spPr>
      </p:pic>
      <p:sp>
        <p:nvSpPr>
          <p:cNvPr id="5" name="TextBox 4"/>
          <p:cNvSpPr txBox="1"/>
          <p:nvPr/>
        </p:nvSpPr>
        <p:spPr>
          <a:xfrm>
            <a:off x="357158" y="142852"/>
            <a:ext cx="2143140"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Ký hiệu</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6" name="TextBox 5"/>
          <p:cNvSpPr txBox="1"/>
          <p:nvPr/>
        </p:nvSpPr>
        <p:spPr>
          <a:xfrm>
            <a:off x="5143504" y="142852"/>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pic>
        <p:nvPicPr>
          <p:cNvPr id="7" name="Picture 2"/>
          <p:cNvPicPr>
            <a:picLocks noChangeAspect="1" noChangeArrowheads="1"/>
          </p:cNvPicPr>
          <p:nvPr/>
        </p:nvPicPr>
        <p:blipFill>
          <a:blip r:embed="rId3"/>
          <a:srcRect/>
          <a:stretch>
            <a:fillRect/>
          </a:stretch>
        </p:blipFill>
        <p:spPr bwMode="auto">
          <a:xfrm>
            <a:off x="3307171" y="1532382"/>
            <a:ext cx="2133600" cy="2133600"/>
          </a:xfrm>
          <a:prstGeom prst="rect">
            <a:avLst/>
          </a:prstGeom>
          <a:noFill/>
          <a:ln w="9525">
            <a:noFill/>
            <a:miter lim="800000"/>
            <a:headEnd/>
            <a:tailEnd/>
          </a:ln>
        </p:spPr>
      </p:pic>
      <p:pic>
        <p:nvPicPr>
          <p:cNvPr id="8" name="Picture 3"/>
          <p:cNvPicPr>
            <a:picLocks noChangeAspect="1" noChangeArrowheads="1"/>
          </p:cNvPicPr>
          <p:nvPr/>
        </p:nvPicPr>
        <p:blipFill>
          <a:blip r:embed="rId4"/>
          <a:srcRect/>
          <a:stretch>
            <a:fillRect/>
          </a:stretch>
        </p:blipFill>
        <p:spPr bwMode="auto">
          <a:xfrm>
            <a:off x="5897748" y="1192665"/>
            <a:ext cx="2171700" cy="2171700"/>
          </a:xfrm>
          <a:prstGeom prst="rect">
            <a:avLst/>
          </a:prstGeom>
          <a:noFill/>
          <a:ln w="9525">
            <a:noFill/>
            <a:miter lim="800000"/>
            <a:headEnd/>
            <a:tailEnd/>
          </a:ln>
        </p:spPr>
      </p:pic>
      <p:pic>
        <p:nvPicPr>
          <p:cNvPr id="11" name="Picture 4"/>
          <p:cNvPicPr>
            <a:picLocks noChangeAspect="1" noChangeArrowheads="1"/>
          </p:cNvPicPr>
          <p:nvPr/>
        </p:nvPicPr>
        <p:blipFill>
          <a:blip r:embed="rId5"/>
          <a:srcRect/>
          <a:stretch>
            <a:fillRect/>
          </a:stretch>
        </p:blipFill>
        <p:spPr bwMode="auto">
          <a:xfrm>
            <a:off x="4572000" y="3829403"/>
            <a:ext cx="2651496" cy="226218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checkerboard(across)">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heckerboard(across)">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311705" y="309067"/>
            <a:ext cx="8475137" cy="619463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142852"/>
            <a:ext cx="6072230"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Phân cực transistor</a:t>
            </a:r>
            <a:r>
              <a:rPr lang="en-US" sz="3200" b="1" smtClean="0">
                <a:solidFill>
                  <a:srgbClr val="FF0000"/>
                </a:solidFill>
                <a:latin typeface="Times New Roman" pitchFamily="18" charset="0"/>
                <a:cs typeface="Times New Roman" pitchFamily="18" charset="0"/>
              </a:rPr>
              <a:t>: </a:t>
            </a:r>
            <a:endParaRPr lang="vi-VN" sz="3200" b="1">
              <a:solidFill>
                <a:srgbClr val="FF0000"/>
              </a:solidFill>
              <a:latin typeface="Times New Roman" pitchFamily="18" charset="0"/>
              <a:cs typeface="Times New Roman" pitchFamily="18" charset="0"/>
            </a:endParaRPr>
          </a:p>
        </p:txBody>
      </p:sp>
      <p:sp>
        <p:nvSpPr>
          <p:cNvPr id="5" name="TextBox 4"/>
          <p:cNvSpPr txBox="1"/>
          <p:nvPr/>
        </p:nvSpPr>
        <p:spPr>
          <a:xfrm>
            <a:off x="642910" y="785794"/>
            <a:ext cx="8177562" cy="584775"/>
          </a:xfrm>
          <a:prstGeom prst="rect">
            <a:avLst/>
          </a:prstGeom>
          <a:noFill/>
        </p:spPr>
        <p:txBody>
          <a:bodyPr wrap="square" rtlCol="0">
            <a:spAutoFit/>
          </a:bodyPr>
          <a:lstStyle/>
          <a:p>
            <a:r>
              <a:rPr lang="en-US" sz="3200" dirty="0" err="1" smtClean="0">
                <a:latin typeface="Times New Roman" pitchFamily="18" charset="0"/>
                <a:cs typeface="Times New Roman" pitchFamily="18" charset="0"/>
              </a:rPr>
              <a:t>Xét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cực</a:t>
            </a:r>
            <a:r>
              <a:rPr lang="en-US" sz="3200" dirty="0" smtClean="0">
                <a:latin typeface="Times New Roman" pitchFamily="18" charset="0"/>
                <a:cs typeface="Times New Roman" pitchFamily="18" charset="0"/>
              </a:rPr>
              <a:t> transistor </a:t>
            </a:r>
            <a:r>
              <a:rPr lang="en-US" sz="3200" dirty="0" err="1" smtClean="0">
                <a:latin typeface="Times New Roman" pitchFamily="18" charset="0"/>
                <a:cs typeface="Times New Roman" pitchFamily="18" charset="0"/>
              </a:rPr>
              <a:t>loại</a:t>
            </a:r>
            <a:r>
              <a:rPr lang="en-US" sz="3200" dirty="0" smtClean="0">
                <a:latin typeface="Times New Roman" pitchFamily="18" charset="0"/>
                <a:cs typeface="Times New Roman" pitchFamily="18" charset="0"/>
              </a:rPr>
              <a:t> </a:t>
            </a:r>
            <a:r>
              <a:rPr lang="en-US" sz="3200" dirty="0" smtClean="0">
                <a:solidFill>
                  <a:srgbClr val="FF0000"/>
                </a:solidFill>
                <a:latin typeface="Times New Roman" pitchFamily="18" charset="0"/>
                <a:cs typeface="Times New Roman" pitchFamily="18" charset="0"/>
              </a:rPr>
              <a:t>NPN</a:t>
            </a:r>
            <a:r>
              <a:rPr lang="en-US" sz="3200" dirty="0" smtClean="0">
                <a:latin typeface="Times New Roman" pitchFamily="18" charset="0"/>
                <a:cs typeface="Times New Roman" pitchFamily="18" charset="0"/>
              </a:rPr>
              <a:t>:</a:t>
            </a:r>
          </a:p>
        </p:txBody>
      </p:sp>
      <p:graphicFrame>
        <p:nvGraphicFramePr>
          <p:cNvPr id="131077" name="Object 5"/>
          <p:cNvGraphicFramePr>
            <a:graphicFrameLocks noChangeAspect="1"/>
          </p:cNvGraphicFramePr>
          <p:nvPr>
            <p:extLst>
              <p:ext uri="{D42A27DB-BD31-4B8C-83A1-F6EECF244321}">
                <p14:modId xmlns:p14="http://schemas.microsoft.com/office/powerpoint/2010/main" val="2211280144"/>
              </p:ext>
            </p:extLst>
          </p:nvPr>
        </p:nvGraphicFramePr>
        <p:xfrm>
          <a:off x="3278172" y="2304535"/>
          <a:ext cx="2364295" cy="886609"/>
        </p:xfrm>
        <a:graphic>
          <a:graphicData uri="http://schemas.openxmlformats.org/presentationml/2006/ole">
            <mc:AlternateContent xmlns:mc="http://schemas.openxmlformats.org/markup-compatibility/2006">
              <mc:Choice xmlns:v="urn:schemas-microsoft-com:vml" Requires="v">
                <p:oleObj spid="_x0000_s131088" name="Equation" r:id="rId3" imgW="609600" imgH="228600" progId="Equation.3">
                  <p:embed/>
                </p:oleObj>
              </mc:Choice>
              <mc:Fallback>
                <p:oleObj name="Equation" r:id="rId3" imgW="609600" imgH="228600" progId="Equation.3">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8172" y="2304535"/>
                        <a:ext cx="2364295" cy="886609"/>
                      </a:xfrm>
                      <a:prstGeom prst="rect">
                        <a:avLst/>
                      </a:prstGeom>
                      <a:noFill/>
                    </p:spPr>
                  </p:pic>
                </p:oleObj>
              </mc:Fallback>
            </mc:AlternateContent>
          </a:graphicData>
        </a:graphic>
      </p:graphicFrame>
      <p:graphicFrame>
        <p:nvGraphicFramePr>
          <p:cNvPr id="131076" name="Object 4"/>
          <p:cNvGraphicFramePr>
            <a:graphicFrameLocks noChangeAspect="1"/>
          </p:cNvGraphicFramePr>
          <p:nvPr>
            <p:extLst>
              <p:ext uri="{D42A27DB-BD31-4B8C-83A1-F6EECF244321}">
                <p14:modId xmlns:p14="http://schemas.microsoft.com/office/powerpoint/2010/main" val="2450554755"/>
              </p:ext>
            </p:extLst>
          </p:nvPr>
        </p:nvGraphicFramePr>
        <p:xfrm>
          <a:off x="3124738" y="3154637"/>
          <a:ext cx="3403229" cy="1000132"/>
        </p:xfrm>
        <a:graphic>
          <a:graphicData uri="http://schemas.openxmlformats.org/presentationml/2006/ole">
            <mc:AlternateContent xmlns:mc="http://schemas.openxmlformats.org/markup-compatibility/2006">
              <mc:Choice xmlns:v="urn:schemas-microsoft-com:vml" Requires="v">
                <p:oleObj spid="_x0000_s131089" name="Equation" r:id="rId5" imgW="774364" imgH="228501" progId="Equation.3">
                  <p:embed/>
                </p:oleObj>
              </mc:Choice>
              <mc:Fallback>
                <p:oleObj name="Equation" r:id="rId5" imgW="774364" imgH="228501"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4738" y="3154637"/>
                        <a:ext cx="3403229"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075" name="Object 3"/>
          <p:cNvGraphicFramePr>
            <a:graphicFrameLocks noChangeAspect="1"/>
          </p:cNvGraphicFramePr>
          <p:nvPr>
            <p:extLst>
              <p:ext uri="{D42A27DB-BD31-4B8C-83A1-F6EECF244321}">
                <p14:modId xmlns:p14="http://schemas.microsoft.com/office/powerpoint/2010/main" val="2450790567"/>
              </p:ext>
            </p:extLst>
          </p:nvPr>
        </p:nvGraphicFramePr>
        <p:xfrm>
          <a:off x="3124738" y="3944339"/>
          <a:ext cx="2894523" cy="976915"/>
        </p:xfrm>
        <a:graphic>
          <a:graphicData uri="http://schemas.openxmlformats.org/presentationml/2006/ole">
            <mc:AlternateContent xmlns:mc="http://schemas.openxmlformats.org/markup-compatibility/2006">
              <mc:Choice xmlns:v="urn:schemas-microsoft-com:vml" Requires="v">
                <p:oleObj spid="_x0000_s131090" name="Equation" r:id="rId7" imgW="622030" imgH="228501" progId="Equation.3">
                  <p:embed/>
                </p:oleObj>
              </mc:Choice>
              <mc:Fallback>
                <p:oleObj name="Equation" r:id="rId7" imgW="622030" imgH="228501"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24738" y="3944339"/>
                        <a:ext cx="2894523" cy="97691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074" name="Object 2"/>
          <p:cNvGraphicFramePr>
            <a:graphicFrameLocks noChangeAspect="1"/>
          </p:cNvGraphicFramePr>
          <p:nvPr>
            <p:extLst>
              <p:ext uri="{D42A27DB-BD31-4B8C-83A1-F6EECF244321}">
                <p14:modId xmlns:p14="http://schemas.microsoft.com/office/powerpoint/2010/main" val="1856856142"/>
              </p:ext>
            </p:extLst>
          </p:nvPr>
        </p:nvGraphicFramePr>
        <p:xfrm>
          <a:off x="4320864" y="4752296"/>
          <a:ext cx="2643207" cy="861135"/>
        </p:xfrm>
        <a:graphic>
          <a:graphicData uri="http://schemas.openxmlformats.org/presentationml/2006/ole">
            <mc:AlternateContent xmlns:mc="http://schemas.openxmlformats.org/markup-compatibility/2006">
              <mc:Choice xmlns:v="urn:schemas-microsoft-com:vml" Requires="v">
                <p:oleObj spid="_x0000_s131091" name="Equation" r:id="rId9" imgW="698500" imgH="228600" progId="Equation.3">
                  <p:embed/>
                </p:oleObj>
              </mc:Choice>
              <mc:Fallback>
                <p:oleObj name="Equation" r:id="rId9" imgW="698500" imgH="228600" progId="Equation.3">
                  <p:embed/>
                  <p:pic>
                    <p:nvPicPr>
                      <p:cNvPr id="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20864" y="4752296"/>
                        <a:ext cx="2643207" cy="8611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073" name="Object 1"/>
          <p:cNvGraphicFramePr>
            <a:graphicFrameLocks noChangeAspect="1"/>
          </p:cNvGraphicFramePr>
          <p:nvPr>
            <p:extLst>
              <p:ext uri="{D42A27DB-BD31-4B8C-83A1-F6EECF244321}">
                <p14:modId xmlns:p14="http://schemas.microsoft.com/office/powerpoint/2010/main" val="1258103493"/>
              </p:ext>
            </p:extLst>
          </p:nvPr>
        </p:nvGraphicFramePr>
        <p:xfrm>
          <a:off x="4129212" y="5565892"/>
          <a:ext cx="2490798" cy="934050"/>
        </p:xfrm>
        <a:graphic>
          <a:graphicData uri="http://schemas.openxmlformats.org/presentationml/2006/ole">
            <mc:AlternateContent xmlns:mc="http://schemas.openxmlformats.org/markup-compatibility/2006">
              <mc:Choice xmlns:v="urn:schemas-microsoft-com:vml" Requires="v">
                <p:oleObj spid="_x0000_s131092" name="Equation" r:id="rId11" imgW="609600" imgH="228600" progId="Equation.3">
                  <p:embed/>
                </p:oleObj>
              </mc:Choice>
              <mc:Fallback>
                <p:oleObj name="Equation" r:id="rId11" imgW="609600" imgH="228600" progId="Equation.3">
                  <p:embed/>
                  <p:pic>
                    <p:nvPicPr>
                      <p:cNvPr id="0" name="Picture 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29212" y="5565892"/>
                        <a:ext cx="2490798" cy="934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107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1079" name="Rectangle 7"/>
          <p:cNvSpPr>
            <a:spLocks noChangeArrowheads="1"/>
          </p:cNvSpPr>
          <p:nvPr/>
        </p:nvSpPr>
        <p:spPr bwMode="auto">
          <a:xfrm>
            <a:off x="0" y="6858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1082" name="Rectangle 10"/>
          <p:cNvSpPr>
            <a:spLocks noChangeArrowheads="1"/>
          </p:cNvSpPr>
          <p:nvPr/>
        </p:nvSpPr>
        <p:spPr bwMode="auto">
          <a:xfrm>
            <a:off x="642910" y="5678340"/>
            <a:ext cx="342902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Transistor </a:t>
            </a:r>
            <a:r>
              <a:rPr kumimoji="0" lang="en-US"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ngưng</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dẫn</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6" name="Rectangle 15"/>
          <p:cNvSpPr/>
          <p:nvPr/>
        </p:nvSpPr>
        <p:spPr>
          <a:xfrm>
            <a:off x="632027" y="4921254"/>
            <a:ext cx="3786214" cy="523220"/>
          </a:xfrm>
          <a:prstGeom prst="rect">
            <a:avLst/>
          </a:prstGeom>
        </p:spPr>
        <p:txBody>
          <a:bodyPr wrap="square">
            <a:spAutoFit/>
          </a:bodyPr>
          <a:lstStyle/>
          <a:p>
            <a:r>
              <a:rPr lang="en-US" sz="2800" dirty="0" smtClean="0">
                <a:latin typeface="Times New Roman" pitchFamily="18" charset="0"/>
                <a:cs typeface="Times New Roman" pitchFamily="18" charset="0"/>
              </a:rPr>
              <a:t>Transistor </a:t>
            </a:r>
            <a:r>
              <a:rPr lang="en-US" sz="2800" dirty="0" err="1" smtClean="0">
                <a:latin typeface="Times New Roman" pitchFamily="18" charset="0"/>
                <a:cs typeface="Times New Roman" pitchFamily="18" charset="0"/>
              </a:rPr>
              <a:t>dẫn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2" name="TextBox 1"/>
          <p:cNvSpPr txBox="1"/>
          <p:nvPr/>
        </p:nvSpPr>
        <p:spPr>
          <a:xfrm>
            <a:off x="3259444" y="1730150"/>
            <a:ext cx="5561028" cy="584775"/>
          </a:xfrm>
          <a:prstGeom prst="rect">
            <a:avLst/>
          </a:prstGeom>
          <a:noFill/>
        </p:spPr>
        <p:txBody>
          <a:bodyPr wrap="square" rtlCol="0">
            <a:spAutoFit/>
          </a:bodyPr>
          <a:lstStyle/>
          <a:p>
            <a:r>
              <a:rPr lang="en-US" sz="3200" b="1" i="1" dirty="0" smtClean="0">
                <a:latin typeface="Times New Roman" panose="02020603050405020304" pitchFamily="18" charset="0"/>
                <a:cs typeface="Times New Roman" panose="02020603050405020304" pitchFamily="18" charset="0"/>
              </a:rPr>
              <a:t>VBE ≥ V</a:t>
            </a:r>
            <a:r>
              <a:rPr lang="el-GR" sz="3200" b="1" i="1" dirty="0" smtClean="0">
                <a:latin typeface="Times New Roman" panose="02020603050405020304" pitchFamily="18" charset="0"/>
                <a:cs typeface="Times New Roman" panose="02020603050405020304" pitchFamily="18" charset="0"/>
              </a:rPr>
              <a:t>γ</a:t>
            </a:r>
            <a:r>
              <a:rPr lang="en-US" sz="3200" b="1"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ngưỡng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dẫn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của</a:t>
            </a:r>
            <a:r>
              <a:rPr lang="en-US" sz="2400" i="1" dirty="0" smtClean="0">
                <a:latin typeface="Times New Roman" panose="02020603050405020304" pitchFamily="18" charset="0"/>
                <a:cs typeface="Times New Roman" panose="02020603050405020304" pitchFamily="18" charset="0"/>
              </a:rPr>
              <a:t> transistor</a:t>
            </a:r>
            <a:r>
              <a:rPr lang="en-US" sz="3200" b="1" i="1" dirty="0" smtClean="0">
                <a:latin typeface="Times New Roman" panose="02020603050405020304" pitchFamily="18" charset="0"/>
                <a:cs typeface="Times New Roman" panose="02020603050405020304" pitchFamily="18" charset="0"/>
              </a:rPr>
              <a:t>)</a:t>
            </a:r>
            <a:endParaRPr lang="en-US" sz="3200"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85720" y="0"/>
            <a:ext cx="8643998" cy="4800600"/>
          </a:xfrm>
        </p:spPr>
        <p:txBody>
          <a:bodyPr>
            <a:normAutofit/>
          </a:bodyPr>
          <a:lstStyle/>
          <a:p>
            <a:pPr marL="365760" lvl="1" indent="-283464" algn="just" fontAlgn="auto">
              <a:spcBef>
                <a:spcPts val="600"/>
              </a:spcBef>
              <a:spcAft>
                <a:spcPts val="0"/>
              </a:spcAft>
              <a:buSzPct val="80000"/>
              <a:buNone/>
              <a:defRPr/>
            </a:pPr>
            <a:r>
              <a:rPr lang="en-US" sz="3200" b="1" dirty="0" smtClean="0">
                <a:solidFill>
                  <a:schemeClr val="accent6">
                    <a:lumMod val="75000"/>
                  </a:schemeClr>
                </a:solidFill>
                <a:latin typeface="Times New Roman" pitchFamily="18" charset="0"/>
                <a:cs typeface="Times New Roman" pitchFamily="18" charset="0"/>
              </a:rPr>
              <a:t>1.4.2- </a:t>
            </a:r>
            <a:r>
              <a:rPr lang="en-US" sz="3200" b="1" u="sng" dirty="0" err="1" smtClean="0">
                <a:solidFill>
                  <a:schemeClr val="accent6">
                    <a:lumMod val="75000"/>
                  </a:schemeClr>
                </a:solidFill>
                <a:latin typeface="Times New Roman" pitchFamily="18" charset="0"/>
                <a:cs typeface="Times New Roman" pitchFamily="18" charset="0"/>
              </a:rPr>
              <a:t>Các</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trạng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thái</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hoạt</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động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của</a:t>
            </a:r>
            <a:r>
              <a:rPr lang="en-US" sz="3200" b="1" u="sng" dirty="0" smtClean="0">
                <a:solidFill>
                  <a:schemeClr val="accent6">
                    <a:lumMod val="75000"/>
                  </a:schemeClr>
                </a:solidFill>
                <a:latin typeface="Times New Roman" pitchFamily="18" charset="0"/>
                <a:cs typeface="Times New Roman" pitchFamily="18" charset="0"/>
              </a:rPr>
              <a:t> BJT</a:t>
            </a:r>
            <a:r>
              <a:rPr lang="en-US" sz="3200" b="1" dirty="0" smtClean="0">
                <a:solidFill>
                  <a:schemeClr val="accent6">
                    <a:lumMod val="75000"/>
                  </a:schemeClr>
                </a:solidFill>
                <a:latin typeface="Times New Roman" pitchFamily="18" charset="0"/>
                <a:cs typeface="Times New Roman" pitchFamily="18" charset="0"/>
              </a:rPr>
              <a:t>:</a:t>
            </a:r>
          </a:p>
          <a:p>
            <a:pPr marL="365760" indent="-283464" algn="just">
              <a:buNone/>
              <a:defRPr/>
            </a:pPr>
            <a:r>
              <a:rPr lang="en-US" b="1" dirty="0" smtClean="0">
                <a:solidFill>
                  <a:srgbClr val="FF0000"/>
                </a:solidFill>
                <a:latin typeface="Times New Roman" pitchFamily="18" charset="0"/>
                <a:cs typeface="Times New Roman" pitchFamily="18" charset="0"/>
              </a:rPr>
              <a:t>   * </a:t>
            </a:r>
            <a:r>
              <a:rPr lang="en-US" b="1" u="sng" dirty="0" err="1" smtClean="0">
                <a:solidFill>
                  <a:srgbClr val="FF0000"/>
                </a:solidFill>
                <a:latin typeface="Times New Roman" pitchFamily="18" charset="0"/>
                <a:cs typeface="Times New Roman" pitchFamily="18" charset="0"/>
              </a:rPr>
              <a:t>Trạng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thái</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ngưng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dẫn</a:t>
            </a:r>
            <a:r>
              <a:rPr lang="en-US" b="1" dirty="0" smtClean="0">
                <a:solidFill>
                  <a:srgbClr val="FF0000"/>
                </a:solidFill>
                <a:latin typeface="Times New Roman" pitchFamily="18" charset="0"/>
                <a:cs typeface="Times New Roman" pitchFamily="18" charset="0"/>
              </a:rPr>
              <a:t>:</a:t>
            </a:r>
            <a:endParaRPr lang="vi-VN" b="1" dirty="0" smtClean="0">
              <a:solidFill>
                <a:srgbClr val="FF0000"/>
              </a:solidFill>
              <a:latin typeface="Times New Roman" pitchFamily="18" charset="0"/>
              <a:cs typeface="Times New Roman" pitchFamily="18" charset="0"/>
            </a:endParaRPr>
          </a:p>
          <a:p>
            <a:pPr marL="365760" indent="-283464" algn="just">
              <a:buNone/>
              <a:defRPr/>
            </a:pPr>
            <a:r>
              <a:rPr lang="vi-VN" dirty="0" smtClean="0">
                <a:latin typeface="Times New Roman" pitchFamily="18" charset="0"/>
                <a:cs typeface="Times New Roman" pitchFamily="18" charset="0"/>
              </a:rPr>
              <a:t>   Nếu </a:t>
            </a:r>
            <a:r>
              <a:rPr lang="en-US" dirty="0" err="1">
                <a:solidFill>
                  <a:srgbClr val="FF0000"/>
                </a:solidFill>
                <a:latin typeface="Times New Roman" pitchFamily="18" charset="0"/>
                <a:cs typeface="Times New Roman" pitchFamily="18" charset="0"/>
              </a:rPr>
              <a:t>phân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cực</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nghịch</a:t>
            </a:r>
            <a:r>
              <a:rPr lang="vi-VN" dirty="0">
                <a:solidFill>
                  <a:srgbClr val="FF0000"/>
                </a:solidFill>
                <a:latin typeface="Times New Roman" pitchFamily="18" charset="0"/>
                <a:cs typeface="Times New Roman" pitchFamily="18" charset="0"/>
              </a:rPr>
              <a:t> mối nối BC </a:t>
            </a:r>
            <a:r>
              <a:rPr lang="vi-VN" dirty="0">
                <a:latin typeface="Times New Roman" pitchFamily="18" charset="0"/>
                <a:cs typeface="Times New Roman" pitchFamily="18" charset="0"/>
              </a:rPr>
              <a:t>và </a:t>
            </a:r>
            <a:r>
              <a:rPr lang="vi-VN" dirty="0">
                <a:solidFill>
                  <a:srgbClr val="FF0000"/>
                </a:solidFill>
                <a:latin typeface="Times New Roman" pitchFamily="18" charset="0"/>
                <a:cs typeface="Times New Roman" pitchFamily="18" charset="0"/>
              </a:rPr>
              <a:t>không phân cực hoặc </a:t>
            </a:r>
            <a:r>
              <a:rPr lang="en-US" dirty="0" err="1">
                <a:solidFill>
                  <a:srgbClr val="FF0000"/>
                </a:solidFill>
                <a:latin typeface="Times New Roman" pitchFamily="18" charset="0"/>
                <a:cs typeface="Times New Roman" pitchFamily="18" charset="0"/>
              </a:rPr>
              <a:t>phân</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cực</a:t>
            </a:r>
            <a:r>
              <a:rPr lang="en-US" dirty="0">
                <a:solidFill>
                  <a:srgbClr val="FF0000"/>
                </a:solidFill>
                <a:latin typeface="Times New Roman" pitchFamily="18" charset="0"/>
                <a:cs typeface="Times New Roman" pitchFamily="18" charset="0"/>
              </a:rPr>
              <a:t> </a:t>
            </a:r>
            <a:r>
              <a:rPr lang="en-US" dirty="0" err="1">
                <a:solidFill>
                  <a:srgbClr val="FF0000"/>
                </a:solidFill>
                <a:latin typeface="Times New Roman" pitchFamily="18" charset="0"/>
                <a:cs typeface="Times New Roman" pitchFamily="18" charset="0"/>
              </a:rPr>
              <a:t>nghịch</a:t>
            </a:r>
            <a:r>
              <a:rPr lang="en-US" dirty="0">
                <a:solidFill>
                  <a:srgbClr val="FF0000"/>
                </a:solidFill>
                <a:latin typeface="Times New Roman" pitchFamily="18" charset="0"/>
                <a:cs typeface="Times New Roman" pitchFamily="18" charset="0"/>
              </a:rPr>
              <a:t> </a:t>
            </a:r>
            <a:r>
              <a:rPr lang="vi-VN" dirty="0">
                <a:solidFill>
                  <a:srgbClr val="FF0000"/>
                </a:solidFill>
                <a:latin typeface="Times New Roman" pitchFamily="18" charset="0"/>
                <a:cs typeface="Times New Roman" pitchFamily="18" charset="0"/>
              </a:rPr>
              <a:t>mối nối BE</a:t>
            </a:r>
            <a:r>
              <a:rPr lang="vi-VN" dirty="0">
                <a:latin typeface="Times New Roman" pitchFamily="18" charset="0"/>
                <a:cs typeface="Times New Roman" pitchFamily="18" charset="0"/>
              </a:rPr>
              <a:t> thì tại các cực của transistor không có dòng </a:t>
            </a:r>
            <a:r>
              <a:rPr lang="vi-VN" dirty="0" smtClean="0">
                <a:latin typeface="Times New Roman" pitchFamily="18" charset="0"/>
                <a:cs typeface="Times New Roman" pitchFamily="18" charset="0"/>
              </a:rPr>
              <a:t>điện, ta </a:t>
            </a:r>
            <a:r>
              <a:rPr lang="vi-VN" dirty="0">
                <a:latin typeface="Times New Roman" pitchFamily="18" charset="0"/>
                <a:cs typeface="Times New Roman" pitchFamily="18" charset="0"/>
              </a:rPr>
              <a:t>nói transistor ngưng dẫn. </a:t>
            </a:r>
            <a:endParaRPr lang="en-US" dirty="0">
              <a:latin typeface="Times New Roman" pitchFamily="18" charset="0"/>
              <a:cs typeface="Times New Roman" pitchFamily="18" charset="0"/>
            </a:endParaRPr>
          </a:p>
          <a:p>
            <a:pPr marL="365760" indent="-283464" algn="just" fontAlgn="auto">
              <a:spcAft>
                <a:spcPts val="0"/>
              </a:spcAft>
              <a:buFont typeface="Wingdings 2"/>
              <a:buNone/>
              <a:defRPr/>
            </a:pPr>
            <a:endParaRPr lang="en-US" b="1" dirty="0" smtClean="0">
              <a:solidFill>
                <a:srgbClr val="FF0000"/>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srcRect/>
          <a:stretch>
            <a:fillRect/>
          </a:stretch>
        </p:blipFill>
        <p:spPr bwMode="auto">
          <a:xfrm>
            <a:off x="-36512" y="3490173"/>
            <a:ext cx="5044167" cy="3194157"/>
          </a:xfrm>
          <a:prstGeom prst="rect">
            <a:avLst/>
          </a:prstGeom>
          <a:noFill/>
          <a:ln w="9525">
            <a:noFill/>
            <a:miter lim="800000"/>
            <a:headEnd/>
            <a:tailEnd/>
          </a:ln>
        </p:spPr>
      </p:pic>
      <p:pic>
        <p:nvPicPr>
          <p:cNvPr id="2" name="Picture 1"/>
          <p:cNvPicPr>
            <a:picLocks noChangeAspect="1"/>
          </p:cNvPicPr>
          <p:nvPr/>
        </p:nvPicPr>
        <p:blipFill>
          <a:blip r:embed="rId3"/>
          <a:stretch>
            <a:fillRect/>
          </a:stretch>
        </p:blipFill>
        <p:spPr>
          <a:xfrm>
            <a:off x="5004048" y="3861048"/>
            <a:ext cx="4031878" cy="25727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heckerboard(across)">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heckerboard(across)">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76672"/>
            <a:ext cx="8964487" cy="2677656"/>
          </a:xfrm>
          <a:prstGeom prst="rect">
            <a:avLst/>
          </a:prstGeom>
        </p:spPr>
        <p:txBody>
          <a:bodyPr wrap="square">
            <a:spAutoFit/>
          </a:bodyPr>
          <a:lstStyle/>
          <a:p>
            <a:pPr marL="57150" indent="25400" algn="just" fontAlgn="auto">
              <a:spcAft>
                <a:spcPts val="0"/>
              </a:spcAft>
              <a:buFont typeface="Wingdings 2"/>
              <a:buNone/>
              <a:defRPr/>
            </a:pPr>
            <a:r>
              <a:rPr lang="vi-VN" sz="2400" dirty="0">
                <a:latin typeface="Times New Roman" pitchFamily="18" charset="0"/>
                <a:cs typeface="Times New Roman" pitchFamily="18" charset="0"/>
              </a:rPr>
              <a:t>Khi ta </a:t>
            </a:r>
            <a:r>
              <a:rPr lang="vi-VN" sz="2400" dirty="0" smtClean="0">
                <a:solidFill>
                  <a:srgbClr val="FF0000"/>
                </a:solidFill>
                <a:latin typeface="Times New Roman" pitchFamily="18" charset="0"/>
                <a:cs typeface="Times New Roman" pitchFamily="18" charset="0"/>
              </a:rPr>
              <a:t>phân cực thuận </a:t>
            </a:r>
            <a:r>
              <a:rPr lang="vi-VN" sz="2400" dirty="0">
                <a:solidFill>
                  <a:srgbClr val="FF0000"/>
                </a:solidFill>
                <a:latin typeface="Times New Roman" pitchFamily="18" charset="0"/>
                <a:cs typeface="Times New Roman" pitchFamily="18" charset="0"/>
              </a:rPr>
              <a:t>mối nối </a:t>
            </a:r>
            <a:r>
              <a:rPr lang="vi-VN" sz="2400" dirty="0" smtClean="0">
                <a:solidFill>
                  <a:srgbClr val="FF0000"/>
                </a:solidFill>
                <a:latin typeface="Times New Roman" pitchFamily="18" charset="0"/>
                <a:cs typeface="Times New Roman" pitchFamily="18" charset="0"/>
              </a:rPr>
              <a:t>BE </a:t>
            </a:r>
            <a:r>
              <a:rPr lang="vi-VN" sz="2400" dirty="0" smtClean="0">
                <a:latin typeface="Times New Roman" pitchFamily="18" charset="0"/>
                <a:cs typeface="Times New Roman" pitchFamily="18" charset="0"/>
              </a:rPr>
              <a:t>(V</a:t>
            </a:r>
            <a:r>
              <a:rPr lang="vi-VN" sz="2400" baseline="-25000" dirty="0" smtClean="0">
                <a:latin typeface="Times New Roman" pitchFamily="18" charset="0"/>
                <a:cs typeface="Times New Roman" pitchFamily="18" charset="0"/>
              </a:rPr>
              <a:t>B</a:t>
            </a:r>
            <a:r>
              <a:rPr lang="vi-VN" sz="2400" dirty="0" smtClean="0">
                <a:latin typeface="Times New Roman" pitchFamily="18" charset="0"/>
                <a:cs typeface="Times New Roman" pitchFamily="18" charset="0"/>
              </a:rPr>
              <a:t>&gt;V</a:t>
            </a:r>
            <a:r>
              <a:rPr lang="vi-VN" sz="2400" baseline="-25000" dirty="0" smtClean="0">
                <a:latin typeface="Times New Roman" pitchFamily="18" charset="0"/>
                <a:cs typeface="Times New Roman" pitchFamily="18" charset="0"/>
              </a:rPr>
              <a:t>E</a:t>
            </a:r>
            <a:r>
              <a:rPr lang="vi-VN" sz="2400" dirty="0" smtClean="0">
                <a:latin typeface="Times New Roman" pitchFamily="18" charset="0"/>
                <a:cs typeface="Times New Roman" pitchFamily="18" charset="0"/>
              </a:rPr>
              <a:t>) và </a:t>
            </a:r>
            <a:r>
              <a:rPr lang="en-US" sz="2400" dirty="0" err="1">
                <a:solidFill>
                  <a:srgbClr val="FF0000"/>
                </a:solidFill>
                <a:latin typeface="Times New Roman" pitchFamily="18" charset="0"/>
                <a:cs typeface="Times New Roman" pitchFamily="18" charset="0"/>
              </a:rPr>
              <a:t>phân</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cực</a:t>
            </a:r>
            <a:r>
              <a:rPr lang="en-US" sz="2400" dirty="0">
                <a:solidFill>
                  <a:srgbClr val="FF0000"/>
                </a:solidFill>
                <a:latin typeface="Times New Roman" pitchFamily="18" charset="0"/>
                <a:cs typeface="Times New Roman" pitchFamily="18" charset="0"/>
              </a:rPr>
              <a:t> </a:t>
            </a:r>
            <a:r>
              <a:rPr lang="vi-VN" sz="2400" dirty="0" smtClean="0">
                <a:solidFill>
                  <a:srgbClr val="FF0000"/>
                </a:solidFill>
                <a:latin typeface="Times New Roman" pitchFamily="18" charset="0"/>
                <a:cs typeface="Times New Roman" pitchFamily="18" charset="0"/>
              </a:rPr>
              <a:t>nghịch </a:t>
            </a:r>
            <a:r>
              <a:rPr lang="vi-VN" sz="2400" dirty="0">
                <a:solidFill>
                  <a:srgbClr val="FF0000"/>
                </a:solidFill>
                <a:latin typeface="Times New Roman" pitchFamily="18" charset="0"/>
                <a:cs typeface="Times New Roman" pitchFamily="18" charset="0"/>
              </a:rPr>
              <a:t>mối nối BC</a:t>
            </a:r>
            <a:r>
              <a:rPr lang="vi-VN" sz="2400" dirty="0">
                <a:latin typeface="Times New Roman" pitchFamily="18" charset="0"/>
                <a:cs typeface="Times New Roman" pitchFamily="18" charset="0"/>
              </a:rPr>
              <a:t> (V</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&gt;V</a:t>
            </a:r>
            <a:r>
              <a:rPr lang="vi-VN" sz="2400" baseline="-25000" dirty="0">
                <a:latin typeface="Times New Roman" pitchFamily="18" charset="0"/>
                <a:cs typeface="Times New Roman" pitchFamily="18" charset="0"/>
              </a:rPr>
              <a:t>B</a:t>
            </a:r>
            <a:r>
              <a:rPr lang="vi-VN" sz="2400" dirty="0" smtClean="0">
                <a:latin typeface="Times New Roman" pitchFamily="18" charset="0"/>
                <a:cs typeface="Times New Roman" pitchFamily="18" charset="0"/>
              </a:rPr>
              <a:t>). Lúc </a:t>
            </a:r>
            <a:r>
              <a:rPr lang="vi-VN" sz="2400" dirty="0">
                <a:latin typeface="Times New Roman" pitchFamily="18" charset="0"/>
                <a:cs typeface="Times New Roman" pitchFamily="18" charset="0"/>
              </a:rPr>
              <a:t>này xuất hiện dòng điện đi qua mối BE là I</a:t>
            </a:r>
            <a:r>
              <a:rPr lang="vi-VN" sz="2400" baseline="-25000" dirty="0">
                <a:latin typeface="Times New Roman" pitchFamily="18" charset="0"/>
                <a:cs typeface="Times New Roman" pitchFamily="18" charset="0"/>
              </a:rPr>
              <a:t>B</a:t>
            </a:r>
            <a:r>
              <a:rPr lang="vi-VN" sz="2400" dirty="0">
                <a:latin typeface="Times New Roman" pitchFamily="18" charset="0"/>
                <a:cs typeface="Times New Roman" pitchFamily="18" charset="0"/>
              </a:rPr>
              <a:t> </a:t>
            </a:r>
            <a:r>
              <a:rPr lang="vi-VN" sz="2400" dirty="0" smtClean="0">
                <a:latin typeface="Times New Roman" pitchFamily="18" charset="0"/>
                <a:cs typeface="Times New Roman" pitchFamily="18" charset="0"/>
              </a:rPr>
              <a:t>và </a:t>
            </a:r>
            <a:r>
              <a:rPr lang="vi-VN" sz="2400" dirty="0">
                <a:latin typeface="Times New Roman" pitchFamily="18" charset="0"/>
                <a:cs typeface="Times New Roman" pitchFamily="18" charset="0"/>
              </a:rPr>
              <a:t>dòng I</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 đi từ cực C sang cực </a:t>
            </a:r>
            <a:r>
              <a:rPr lang="vi-VN" sz="2400" dirty="0" smtClean="0">
                <a:latin typeface="Times New Roman" pitchFamily="18" charset="0"/>
                <a:cs typeface="Times New Roman" pitchFamily="18" charset="0"/>
              </a:rPr>
              <a:t>E. </a:t>
            </a:r>
            <a:endParaRPr lang="en-US" sz="2400" dirty="0">
              <a:latin typeface="Times New Roman" pitchFamily="18" charset="0"/>
              <a:cs typeface="Times New Roman" pitchFamily="18" charset="0"/>
            </a:endParaRPr>
          </a:p>
          <a:p>
            <a:pPr marL="57150" indent="25400" fontAlgn="auto">
              <a:spcAft>
                <a:spcPts val="0"/>
              </a:spcAft>
              <a:buFont typeface="Wingdings 2"/>
              <a:buNone/>
              <a:defRPr/>
            </a:pPr>
            <a:r>
              <a:rPr lang="vi-VN" sz="2400" dirty="0" smtClean="0">
                <a:latin typeface="Times New Roman" pitchFamily="18" charset="0"/>
                <a:cs typeface="Times New Roman" pitchFamily="18" charset="0"/>
              </a:rPr>
              <a:t>    Như </a:t>
            </a:r>
            <a:r>
              <a:rPr lang="vi-VN" sz="2400" dirty="0">
                <a:latin typeface="Times New Roman" pitchFamily="18" charset="0"/>
                <a:cs typeface="Times New Roman" pitchFamily="18" charset="0"/>
              </a:rPr>
              <a:t>vậy: Khi ta phân cực nghịch </a:t>
            </a:r>
            <a:r>
              <a:rPr lang="vi-VN" sz="2400" dirty="0" smtClean="0">
                <a:latin typeface="Times New Roman" pitchFamily="18" charset="0"/>
                <a:cs typeface="Times New Roman" pitchFamily="18" charset="0"/>
              </a:rPr>
              <a:t>BC </a:t>
            </a:r>
            <a:r>
              <a:rPr lang="vi-VN" sz="2400" dirty="0">
                <a:latin typeface="Times New Roman" pitchFamily="18" charset="0"/>
                <a:cs typeface="Times New Roman" pitchFamily="18" charset="0"/>
              </a:rPr>
              <a:t>và phân cực </a:t>
            </a:r>
            <a:r>
              <a:rPr lang="vi-VN" sz="2400" dirty="0" smtClean="0">
                <a:latin typeface="Times New Roman" pitchFamily="18" charset="0"/>
                <a:cs typeface="Times New Roman" pitchFamily="18" charset="0"/>
              </a:rPr>
              <a:t>thuận BE  </a:t>
            </a:r>
            <a:r>
              <a:rPr lang="vi-VN" sz="2400" dirty="0">
                <a:latin typeface="Times New Roman" pitchFamily="18" charset="0"/>
                <a:cs typeface="Times New Roman" pitchFamily="18" charset="0"/>
              </a:rPr>
              <a:t>thì transistor hoạt động trong vùng khuếch đại </a:t>
            </a:r>
            <a:endParaRPr lang="en-US" sz="2400" dirty="0">
              <a:latin typeface="Times New Roman" pitchFamily="18" charset="0"/>
              <a:cs typeface="Times New Roman" pitchFamily="18" charset="0"/>
            </a:endParaRPr>
          </a:p>
          <a:p>
            <a:pPr marL="365760" indent="-283464" fontAlgn="auto">
              <a:spcAft>
                <a:spcPts val="0"/>
              </a:spcAft>
              <a:buFont typeface="Wingdings 2"/>
              <a:buChar char=""/>
              <a:defRPr/>
            </a:pPr>
            <a:r>
              <a:rPr lang="vi-VN" sz="2400" dirty="0">
                <a:latin typeface="Times New Roman" pitchFamily="18" charset="0"/>
                <a:cs typeface="Times New Roman" pitchFamily="18" charset="0"/>
              </a:rPr>
              <a:t>I</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 </a:t>
            </a:r>
            <a:r>
              <a:rPr lang="en-US" sz="2400" dirty="0">
                <a:latin typeface="Times New Roman" pitchFamily="18" charset="0"/>
                <a:cs typeface="Times New Roman" pitchFamily="18" charset="0"/>
                <a:sym typeface="Symbol"/>
              </a:rPr>
              <a:t></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I</a:t>
            </a:r>
            <a:r>
              <a:rPr lang="vi-VN" sz="2400" baseline="-25000" dirty="0">
                <a:latin typeface="Times New Roman" pitchFamily="18" charset="0"/>
                <a:cs typeface="Times New Roman" pitchFamily="18" charset="0"/>
              </a:rPr>
              <a:t>B</a:t>
            </a:r>
            <a:endParaRPr lang="en-US" sz="2400" dirty="0">
              <a:latin typeface="Times New Roman" pitchFamily="18" charset="0"/>
              <a:cs typeface="Times New Roman" pitchFamily="18" charset="0"/>
            </a:endParaRPr>
          </a:p>
          <a:p>
            <a:pPr marL="365760" indent="-283464" fontAlgn="auto">
              <a:spcAft>
                <a:spcPts val="0"/>
              </a:spcAft>
              <a:buFont typeface="Wingdings 2"/>
              <a:buChar char=""/>
              <a:defRPr/>
            </a:pPr>
            <a:r>
              <a:rPr lang="vi-VN" sz="2400" dirty="0">
                <a:latin typeface="Times New Roman" pitchFamily="18" charset="0"/>
                <a:cs typeface="Times New Roman" pitchFamily="18" charset="0"/>
              </a:rPr>
              <a:t>V</a:t>
            </a:r>
            <a:r>
              <a:rPr lang="vi-VN" sz="2400" baseline="-25000" dirty="0">
                <a:latin typeface="Times New Roman" pitchFamily="18" charset="0"/>
                <a:cs typeface="Times New Roman" pitchFamily="18" charset="0"/>
              </a:rPr>
              <a:t>CE</a:t>
            </a:r>
            <a:r>
              <a:rPr lang="vi-VN" sz="2400" dirty="0">
                <a:latin typeface="Times New Roman" pitchFamily="18" charset="0"/>
                <a:cs typeface="Times New Roman" pitchFamily="18" charset="0"/>
              </a:rPr>
              <a:t>= Vcc- </a:t>
            </a:r>
            <a:r>
              <a:rPr lang="en-US" sz="2400" dirty="0">
                <a:latin typeface="Times New Roman" pitchFamily="18" charset="0"/>
                <a:cs typeface="Times New Roman" pitchFamily="18" charset="0"/>
                <a:sym typeface="Symbol"/>
              </a:rPr>
              <a:t></a:t>
            </a:r>
            <a:r>
              <a:rPr lang="vi-VN" sz="2400" dirty="0">
                <a:latin typeface="Times New Roman" pitchFamily="18" charset="0"/>
                <a:cs typeface="Times New Roman" pitchFamily="18" charset="0"/>
              </a:rPr>
              <a:t> I</a:t>
            </a:r>
            <a:r>
              <a:rPr lang="vi-VN" sz="2400" baseline="-25000" dirty="0">
                <a:latin typeface="Times New Roman" pitchFamily="18" charset="0"/>
                <a:cs typeface="Times New Roman" pitchFamily="18" charset="0"/>
              </a:rPr>
              <a:t>B</a:t>
            </a:r>
            <a:r>
              <a:rPr lang="vi-VN" sz="2400" dirty="0">
                <a:latin typeface="Times New Roman" pitchFamily="18" charset="0"/>
                <a:cs typeface="Times New Roman" pitchFamily="18" charset="0"/>
              </a:rPr>
              <a:t> (R</a:t>
            </a:r>
            <a:r>
              <a:rPr lang="vi-VN" sz="2400" baseline="-25000" dirty="0">
                <a:latin typeface="Times New Roman" pitchFamily="18" charset="0"/>
                <a:cs typeface="Times New Roman" pitchFamily="18" charset="0"/>
              </a:rPr>
              <a:t>E</a:t>
            </a:r>
            <a:r>
              <a:rPr lang="vi-VN" sz="2400" dirty="0">
                <a:latin typeface="Times New Roman" pitchFamily="18" charset="0"/>
                <a:cs typeface="Times New Roman" pitchFamily="18" charset="0"/>
              </a:rPr>
              <a:t>+R</a:t>
            </a:r>
            <a:r>
              <a:rPr lang="vi-VN" sz="2400" baseline="-25000" dirty="0">
                <a:latin typeface="Times New Roman" pitchFamily="18" charset="0"/>
                <a:cs typeface="Times New Roman" pitchFamily="18" charset="0"/>
              </a:rPr>
              <a:t>C</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5" name="Rectangle 4"/>
          <p:cNvSpPr/>
          <p:nvPr/>
        </p:nvSpPr>
        <p:spPr>
          <a:xfrm>
            <a:off x="714348" y="-27384"/>
            <a:ext cx="4498924" cy="584775"/>
          </a:xfrm>
          <a:prstGeom prst="rect">
            <a:avLst/>
          </a:prstGeom>
        </p:spPr>
        <p:txBody>
          <a:bodyPr wrap="none">
            <a:spAutoFit/>
          </a:bodyPr>
          <a:lstStyle/>
          <a:p>
            <a:r>
              <a:rPr lang="en-US" sz="3200" b="1"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Trạng</a:t>
            </a:r>
            <a:r>
              <a:rPr lang="en-US" sz="3200" b="1" u="sng"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thái</a:t>
            </a:r>
            <a:r>
              <a:rPr lang="en-US" sz="3200" b="1" u="sng"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khuếch</a:t>
            </a:r>
            <a:r>
              <a:rPr lang="en-US" sz="3200" b="1" u="sng" dirty="0" smtClean="0">
                <a:solidFill>
                  <a:srgbClr val="FF0000"/>
                </a:solidFill>
                <a:latin typeface="Times New Roman" pitchFamily="18" charset="0"/>
                <a:cs typeface="Times New Roman" pitchFamily="18" charset="0"/>
              </a:rPr>
              <a:t> </a:t>
            </a:r>
            <a:r>
              <a:rPr lang="en-US" sz="3200" b="1" u="sng" dirty="0" err="1" smtClean="0">
                <a:solidFill>
                  <a:srgbClr val="FF0000"/>
                </a:solidFill>
                <a:latin typeface="Times New Roman" pitchFamily="18" charset="0"/>
                <a:cs typeface="Times New Roman" pitchFamily="18" charset="0"/>
              </a:rPr>
              <a:t>đại</a:t>
            </a:r>
            <a:r>
              <a:rPr lang="en-US" sz="3200" b="1" dirty="0" smtClean="0">
                <a:solidFill>
                  <a:srgbClr val="FF0000"/>
                </a:solidFill>
                <a:latin typeface="Times New Roman" pitchFamily="18" charset="0"/>
                <a:cs typeface="Times New Roman" pitchFamily="18" charset="0"/>
              </a:rPr>
              <a:t>:</a:t>
            </a:r>
            <a:endParaRPr lang="vi-VN" sz="3200" dirty="0"/>
          </a:p>
        </p:txBody>
      </p:sp>
      <p:grpSp>
        <p:nvGrpSpPr>
          <p:cNvPr id="6" name="Group 3"/>
          <p:cNvGrpSpPr>
            <a:grpSpLocks noChangeAspect="1"/>
          </p:cNvGrpSpPr>
          <p:nvPr/>
        </p:nvGrpSpPr>
        <p:grpSpPr bwMode="auto">
          <a:xfrm>
            <a:off x="-36512" y="3284984"/>
            <a:ext cx="5796135" cy="3537426"/>
            <a:chOff x="2343" y="3826"/>
            <a:chExt cx="8004" cy="3406"/>
          </a:xfrm>
        </p:grpSpPr>
        <p:sp>
          <p:nvSpPr>
            <p:cNvPr id="7" name="AutoShape 4"/>
            <p:cNvSpPr>
              <a:spLocks noChangeAspect="1" noChangeArrowheads="1"/>
            </p:cNvSpPr>
            <p:nvPr/>
          </p:nvSpPr>
          <p:spPr bwMode="auto">
            <a:xfrm>
              <a:off x="2343" y="3826"/>
              <a:ext cx="8004" cy="3234"/>
            </a:xfrm>
            <a:prstGeom prst="rect">
              <a:avLst/>
            </a:prstGeom>
            <a:noFill/>
            <a:ln w="9525">
              <a:noFill/>
              <a:miter lim="800000"/>
              <a:headEnd/>
              <a:tailEnd/>
            </a:ln>
          </p:spPr>
          <p:txBody>
            <a:bodyPr/>
            <a:lstStyle/>
            <a:p>
              <a:endParaRPr lang="vi-VN">
                <a:latin typeface="Gill Sans MT" pitchFamily="34" charset="0"/>
              </a:endParaRPr>
            </a:p>
          </p:txBody>
        </p:sp>
        <p:sp>
          <p:nvSpPr>
            <p:cNvPr id="8" name="Text Box 5"/>
            <p:cNvSpPr txBox="1">
              <a:spLocks noChangeArrowheads="1"/>
            </p:cNvSpPr>
            <p:nvPr/>
          </p:nvSpPr>
          <p:spPr bwMode="auto">
            <a:xfrm>
              <a:off x="3391" y="6838"/>
              <a:ext cx="5657" cy="394"/>
            </a:xfrm>
            <a:prstGeom prst="rect">
              <a:avLst/>
            </a:prstGeom>
            <a:noFill/>
            <a:ln w="9525">
              <a:noFill/>
              <a:miter lim="800000"/>
              <a:headEnd/>
              <a:tailEnd/>
            </a:ln>
          </p:spPr>
          <p:txBody>
            <a:bodyPr lIns="77724" tIns="38862" rIns="77724" bIns="38862"/>
            <a:lstStyle/>
            <a:p>
              <a:pPr algn="ctr">
                <a:spcAft>
                  <a:spcPts val="1000"/>
                </a:spcAft>
              </a:pPr>
              <a:r>
                <a:rPr lang="en-US" sz="1300" b="1">
                  <a:solidFill>
                    <a:srgbClr val="000000"/>
                  </a:solidFill>
                  <a:latin typeface="Times New Roman" pitchFamily="18" charset="0"/>
                  <a:cs typeface="Times New Roman" pitchFamily="18" charset="0"/>
                </a:rPr>
                <a:t>Phân cực thuận mối nối BE và nghịch BC</a:t>
              </a:r>
              <a:endParaRPr lang="en-US" b="1">
                <a:latin typeface="Times New Roman" pitchFamily="18" charset="0"/>
                <a:cs typeface="Times New Roman" pitchFamily="18" charset="0"/>
              </a:endParaRPr>
            </a:p>
          </p:txBody>
        </p:sp>
        <p:sp>
          <p:nvSpPr>
            <p:cNvPr id="9" name="Line 6"/>
            <p:cNvSpPr>
              <a:spLocks noChangeShapeType="1"/>
            </p:cNvSpPr>
            <p:nvPr/>
          </p:nvSpPr>
          <p:spPr bwMode="auto">
            <a:xfrm>
              <a:off x="3715" y="4283"/>
              <a:ext cx="911" cy="1"/>
            </a:xfrm>
            <a:prstGeom prst="line">
              <a:avLst/>
            </a:prstGeom>
            <a:noFill/>
            <a:ln w="38100">
              <a:solidFill>
                <a:srgbClr val="000000"/>
              </a:solidFill>
              <a:round/>
              <a:headEnd/>
              <a:tailEnd/>
            </a:ln>
          </p:spPr>
          <p:txBody>
            <a:bodyPr/>
            <a:lstStyle/>
            <a:p>
              <a:endParaRPr lang="vi-VN"/>
            </a:p>
          </p:txBody>
        </p:sp>
        <p:sp>
          <p:nvSpPr>
            <p:cNvPr id="10" name="AutoShape 7"/>
            <p:cNvSpPr>
              <a:spLocks noChangeArrowheads="1"/>
            </p:cNvSpPr>
            <p:nvPr/>
          </p:nvSpPr>
          <p:spPr bwMode="auto">
            <a:xfrm>
              <a:off x="4121" y="3827"/>
              <a:ext cx="2460" cy="1365"/>
            </a:xfrm>
            <a:prstGeom prst="cube">
              <a:avLst>
                <a:gd name="adj" fmla="val 70477"/>
              </a:avLst>
            </a:prstGeom>
            <a:solidFill>
              <a:srgbClr val="3366FF"/>
            </a:solidFill>
            <a:ln w="9525">
              <a:solidFill>
                <a:srgbClr val="000000"/>
              </a:solidFill>
              <a:miter lim="800000"/>
              <a:headEnd/>
              <a:tailEnd/>
            </a:ln>
          </p:spPr>
          <p:txBody>
            <a:bodyPr/>
            <a:lstStyle/>
            <a:p>
              <a:endParaRPr lang="vi-VN">
                <a:latin typeface="Gill Sans MT" pitchFamily="34" charset="0"/>
              </a:endParaRPr>
            </a:p>
          </p:txBody>
        </p:sp>
        <p:sp>
          <p:nvSpPr>
            <p:cNvPr id="11" name="AutoShape 8"/>
            <p:cNvSpPr>
              <a:spLocks noChangeArrowheads="1"/>
            </p:cNvSpPr>
            <p:nvPr/>
          </p:nvSpPr>
          <p:spPr bwMode="auto">
            <a:xfrm>
              <a:off x="5609" y="3826"/>
              <a:ext cx="1902" cy="1365"/>
            </a:xfrm>
            <a:prstGeom prst="cube">
              <a:avLst>
                <a:gd name="adj" fmla="val 72380"/>
              </a:avLst>
            </a:prstGeom>
            <a:solidFill>
              <a:srgbClr val="FFFFFF"/>
            </a:solidFill>
            <a:ln w="9525">
              <a:solidFill>
                <a:srgbClr val="000000"/>
              </a:solidFill>
              <a:miter lim="800000"/>
              <a:headEnd/>
              <a:tailEnd/>
            </a:ln>
          </p:spPr>
          <p:txBody>
            <a:bodyPr/>
            <a:lstStyle/>
            <a:p>
              <a:endParaRPr lang="vi-VN">
                <a:latin typeface="Gill Sans MT" pitchFamily="34" charset="0"/>
              </a:endParaRPr>
            </a:p>
          </p:txBody>
        </p:sp>
        <p:sp>
          <p:nvSpPr>
            <p:cNvPr id="12" name="AutoShape 9"/>
            <p:cNvSpPr>
              <a:spLocks noChangeArrowheads="1"/>
            </p:cNvSpPr>
            <p:nvPr/>
          </p:nvSpPr>
          <p:spPr bwMode="auto">
            <a:xfrm>
              <a:off x="6483" y="3826"/>
              <a:ext cx="2512" cy="1365"/>
            </a:xfrm>
            <a:prstGeom prst="cube">
              <a:avLst>
                <a:gd name="adj" fmla="val 72745"/>
              </a:avLst>
            </a:prstGeom>
            <a:solidFill>
              <a:srgbClr val="3366FF"/>
            </a:solidFill>
            <a:ln w="9525">
              <a:solidFill>
                <a:srgbClr val="000000"/>
              </a:solidFill>
              <a:miter lim="800000"/>
              <a:headEnd/>
              <a:tailEnd/>
            </a:ln>
          </p:spPr>
          <p:txBody>
            <a:bodyPr/>
            <a:lstStyle/>
            <a:p>
              <a:endParaRPr lang="vi-VN">
                <a:latin typeface="Gill Sans MT" pitchFamily="34" charset="0"/>
              </a:endParaRPr>
            </a:p>
          </p:txBody>
        </p:sp>
        <p:sp>
          <p:nvSpPr>
            <p:cNvPr id="13" name="Text Box 10"/>
            <p:cNvSpPr txBox="1">
              <a:spLocks noChangeArrowheads="1"/>
            </p:cNvSpPr>
            <p:nvPr/>
          </p:nvSpPr>
          <p:spPr bwMode="auto">
            <a:xfrm>
              <a:off x="7160" y="4747"/>
              <a:ext cx="588" cy="589"/>
            </a:xfrm>
            <a:prstGeom prst="rect">
              <a:avLst/>
            </a:prstGeom>
            <a:noFill/>
            <a:ln w="9525">
              <a:noFill/>
              <a:miter lim="800000"/>
              <a:headEnd/>
              <a:tailEnd/>
            </a:ln>
          </p:spPr>
          <p:txBody>
            <a:bodyPr lIns="77724" tIns="38862" rIns="77724" bIns="38862"/>
            <a:lstStyle/>
            <a:p>
              <a:pPr>
                <a:spcAft>
                  <a:spcPts val="1000"/>
                </a:spcAft>
              </a:pPr>
              <a:r>
                <a:rPr lang="en-US" sz="1100" b="1">
                  <a:solidFill>
                    <a:srgbClr val="FFFFFF"/>
                  </a:solidFill>
                </a:rPr>
                <a:t>N</a:t>
              </a:r>
              <a:endParaRPr lang="en-US"/>
            </a:p>
          </p:txBody>
        </p:sp>
        <p:sp>
          <p:nvSpPr>
            <p:cNvPr id="14" name="Text Box 11"/>
            <p:cNvSpPr txBox="1">
              <a:spLocks noChangeArrowheads="1"/>
            </p:cNvSpPr>
            <p:nvPr/>
          </p:nvSpPr>
          <p:spPr bwMode="auto">
            <a:xfrm>
              <a:off x="4679" y="4713"/>
              <a:ext cx="720" cy="665"/>
            </a:xfrm>
            <a:prstGeom prst="rect">
              <a:avLst/>
            </a:prstGeom>
            <a:noFill/>
            <a:ln w="9525">
              <a:noFill/>
              <a:miter lim="800000"/>
              <a:headEnd/>
              <a:tailEnd/>
            </a:ln>
          </p:spPr>
          <p:txBody>
            <a:bodyPr lIns="77724" tIns="38862" rIns="77724" bIns="38862"/>
            <a:lstStyle/>
            <a:p>
              <a:pPr>
                <a:spcAft>
                  <a:spcPts val="1000"/>
                </a:spcAft>
              </a:pPr>
              <a:r>
                <a:rPr lang="en-US" sz="1100" b="1">
                  <a:solidFill>
                    <a:srgbClr val="FFFFFF"/>
                  </a:solidFill>
                </a:rPr>
                <a:t>N</a:t>
              </a:r>
              <a:endParaRPr lang="en-US"/>
            </a:p>
          </p:txBody>
        </p:sp>
        <p:sp>
          <p:nvSpPr>
            <p:cNvPr id="15" name="Text Box 12"/>
            <p:cNvSpPr txBox="1">
              <a:spLocks noChangeArrowheads="1"/>
            </p:cNvSpPr>
            <p:nvPr/>
          </p:nvSpPr>
          <p:spPr bwMode="auto">
            <a:xfrm>
              <a:off x="5630" y="4749"/>
              <a:ext cx="520" cy="591"/>
            </a:xfrm>
            <a:prstGeom prst="rect">
              <a:avLst/>
            </a:prstGeom>
            <a:noFill/>
            <a:ln w="9525">
              <a:noFill/>
              <a:miter lim="800000"/>
              <a:headEnd/>
              <a:tailEnd/>
            </a:ln>
          </p:spPr>
          <p:txBody>
            <a:bodyPr lIns="77724" tIns="38862" rIns="77724" bIns="38862"/>
            <a:lstStyle/>
            <a:p>
              <a:pPr>
                <a:spcAft>
                  <a:spcPts val="1000"/>
                </a:spcAft>
              </a:pPr>
              <a:r>
                <a:rPr lang="en-US" sz="1100" b="1">
                  <a:solidFill>
                    <a:srgbClr val="000000"/>
                  </a:solidFill>
                </a:rPr>
                <a:t>P</a:t>
              </a:r>
              <a:endParaRPr lang="en-US"/>
            </a:p>
          </p:txBody>
        </p:sp>
        <p:sp>
          <p:nvSpPr>
            <p:cNvPr id="16" name="Line 13"/>
            <p:cNvSpPr>
              <a:spLocks noChangeShapeType="1"/>
            </p:cNvSpPr>
            <p:nvPr/>
          </p:nvSpPr>
          <p:spPr bwMode="auto">
            <a:xfrm>
              <a:off x="4880" y="4140"/>
              <a:ext cx="160" cy="1"/>
            </a:xfrm>
            <a:prstGeom prst="line">
              <a:avLst/>
            </a:prstGeom>
            <a:noFill/>
            <a:ln w="28575">
              <a:solidFill>
                <a:srgbClr val="000000"/>
              </a:solidFill>
              <a:round/>
              <a:headEnd/>
              <a:tailEnd/>
            </a:ln>
          </p:spPr>
          <p:txBody>
            <a:bodyPr/>
            <a:lstStyle/>
            <a:p>
              <a:endParaRPr lang="vi-VN"/>
            </a:p>
          </p:txBody>
        </p:sp>
        <p:sp>
          <p:nvSpPr>
            <p:cNvPr id="17" name="Line 14"/>
            <p:cNvSpPr>
              <a:spLocks noChangeShapeType="1"/>
            </p:cNvSpPr>
            <p:nvPr/>
          </p:nvSpPr>
          <p:spPr bwMode="auto">
            <a:xfrm>
              <a:off x="4460" y="4610"/>
              <a:ext cx="160" cy="1"/>
            </a:xfrm>
            <a:prstGeom prst="line">
              <a:avLst/>
            </a:prstGeom>
            <a:noFill/>
            <a:ln w="28575">
              <a:solidFill>
                <a:srgbClr val="000000"/>
              </a:solidFill>
              <a:round/>
              <a:headEnd/>
              <a:tailEnd/>
            </a:ln>
          </p:spPr>
          <p:txBody>
            <a:bodyPr/>
            <a:lstStyle/>
            <a:p>
              <a:endParaRPr lang="vi-VN"/>
            </a:p>
          </p:txBody>
        </p:sp>
        <p:sp>
          <p:nvSpPr>
            <p:cNvPr id="18" name="Line 15"/>
            <p:cNvSpPr>
              <a:spLocks noChangeShapeType="1"/>
            </p:cNvSpPr>
            <p:nvPr/>
          </p:nvSpPr>
          <p:spPr bwMode="auto">
            <a:xfrm>
              <a:off x="5060" y="3960"/>
              <a:ext cx="160" cy="1"/>
            </a:xfrm>
            <a:prstGeom prst="line">
              <a:avLst/>
            </a:prstGeom>
            <a:noFill/>
            <a:ln w="28575">
              <a:solidFill>
                <a:srgbClr val="000000"/>
              </a:solidFill>
              <a:round/>
              <a:headEnd/>
              <a:tailEnd/>
            </a:ln>
          </p:spPr>
          <p:txBody>
            <a:bodyPr/>
            <a:lstStyle/>
            <a:p>
              <a:endParaRPr lang="vi-VN"/>
            </a:p>
          </p:txBody>
        </p:sp>
        <p:sp>
          <p:nvSpPr>
            <p:cNvPr id="19" name="Line 16"/>
            <p:cNvSpPr>
              <a:spLocks noChangeShapeType="1"/>
            </p:cNvSpPr>
            <p:nvPr/>
          </p:nvSpPr>
          <p:spPr bwMode="auto">
            <a:xfrm>
              <a:off x="8040" y="4410"/>
              <a:ext cx="160" cy="1"/>
            </a:xfrm>
            <a:prstGeom prst="line">
              <a:avLst/>
            </a:prstGeom>
            <a:noFill/>
            <a:ln w="28575">
              <a:solidFill>
                <a:srgbClr val="000000"/>
              </a:solidFill>
              <a:round/>
              <a:headEnd/>
              <a:tailEnd/>
            </a:ln>
          </p:spPr>
          <p:txBody>
            <a:bodyPr/>
            <a:lstStyle/>
            <a:p>
              <a:endParaRPr lang="vi-VN"/>
            </a:p>
          </p:txBody>
        </p:sp>
        <p:sp>
          <p:nvSpPr>
            <p:cNvPr id="20" name="Line 17"/>
            <p:cNvSpPr>
              <a:spLocks noChangeShapeType="1"/>
            </p:cNvSpPr>
            <p:nvPr/>
          </p:nvSpPr>
          <p:spPr bwMode="auto">
            <a:xfrm>
              <a:off x="8280" y="4210"/>
              <a:ext cx="160" cy="1"/>
            </a:xfrm>
            <a:prstGeom prst="line">
              <a:avLst/>
            </a:prstGeom>
            <a:noFill/>
            <a:ln w="28575">
              <a:solidFill>
                <a:srgbClr val="000000"/>
              </a:solidFill>
              <a:round/>
              <a:headEnd/>
              <a:tailEnd/>
            </a:ln>
          </p:spPr>
          <p:txBody>
            <a:bodyPr/>
            <a:lstStyle/>
            <a:p>
              <a:endParaRPr lang="vi-VN"/>
            </a:p>
          </p:txBody>
        </p:sp>
        <p:sp>
          <p:nvSpPr>
            <p:cNvPr id="21" name="Line 18"/>
            <p:cNvSpPr>
              <a:spLocks noChangeShapeType="1"/>
            </p:cNvSpPr>
            <p:nvPr/>
          </p:nvSpPr>
          <p:spPr bwMode="auto">
            <a:xfrm>
              <a:off x="8500" y="3960"/>
              <a:ext cx="160" cy="1"/>
            </a:xfrm>
            <a:prstGeom prst="line">
              <a:avLst/>
            </a:prstGeom>
            <a:noFill/>
            <a:ln w="28575">
              <a:solidFill>
                <a:srgbClr val="000000"/>
              </a:solidFill>
              <a:round/>
              <a:headEnd/>
              <a:tailEnd/>
            </a:ln>
          </p:spPr>
          <p:txBody>
            <a:bodyPr/>
            <a:lstStyle/>
            <a:p>
              <a:endParaRPr lang="vi-VN"/>
            </a:p>
          </p:txBody>
        </p:sp>
        <p:grpSp>
          <p:nvGrpSpPr>
            <p:cNvPr id="22" name="Group 19"/>
            <p:cNvGrpSpPr>
              <a:grpSpLocks/>
            </p:cNvGrpSpPr>
            <p:nvPr/>
          </p:nvGrpSpPr>
          <p:grpSpPr bwMode="auto">
            <a:xfrm>
              <a:off x="6720" y="3921"/>
              <a:ext cx="160" cy="160"/>
              <a:chOff x="4480" y="5901"/>
              <a:chExt cx="160" cy="160"/>
            </a:xfrm>
          </p:grpSpPr>
          <p:sp>
            <p:nvSpPr>
              <p:cNvPr id="159" name="Line 20"/>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60" name="Line 21"/>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3" name="Group 22"/>
            <p:cNvGrpSpPr>
              <a:grpSpLocks/>
            </p:cNvGrpSpPr>
            <p:nvPr/>
          </p:nvGrpSpPr>
          <p:grpSpPr bwMode="auto">
            <a:xfrm>
              <a:off x="6460" y="4221"/>
              <a:ext cx="160" cy="160"/>
              <a:chOff x="4480" y="5901"/>
              <a:chExt cx="160" cy="160"/>
            </a:xfrm>
          </p:grpSpPr>
          <p:sp>
            <p:nvSpPr>
              <p:cNvPr id="157" name="Line 23"/>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8" name="Line 24"/>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4" name="Group 25"/>
            <p:cNvGrpSpPr>
              <a:grpSpLocks/>
            </p:cNvGrpSpPr>
            <p:nvPr/>
          </p:nvGrpSpPr>
          <p:grpSpPr bwMode="auto">
            <a:xfrm>
              <a:off x="6200" y="4541"/>
              <a:ext cx="160" cy="160"/>
              <a:chOff x="4480" y="5901"/>
              <a:chExt cx="160" cy="160"/>
            </a:xfrm>
          </p:grpSpPr>
          <p:sp>
            <p:nvSpPr>
              <p:cNvPr id="155" name="Line 26"/>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6" name="Line 27"/>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5" name="Group 28"/>
            <p:cNvGrpSpPr>
              <a:grpSpLocks/>
            </p:cNvGrpSpPr>
            <p:nvPr/>
          </p:nvGrpSpPr>
          <p:grpSpPr bwMode="auto">
            <a:xfrm>
              <a:off x="6799" y="6404"/>
              <a:ext cx="105" cy="160"/>
              <a:chOff x="4480" y="5901"/>
              <a:chExt cx="160" cy="160"/>
            </a:xfrm>
          </p:grpSpPr>
          <p:sp>
            <p:nvSpPr>
              <p:cNvPr id="153" name="Line 2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4" name="Line 3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26" name="Oval 31"/>
            <p:cNvSpPr>
              <a:spLocks noChangeArrowheads="1"/>
            </p:cNvSpPr>
            <p:nvPr/>
          </p:nvSpPr>
          <p:spPr bwMode="auto">
            <a:xfrm>
              <a:off x="6760" y="456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sp>
          <p:nvSpPr>
            <p:cNvPr id="27" name="Line 32"/>
            <p:cNvSpPr>
              <a:spLocks noChangeShapeType="1"/>
            </p:cNvSpPr>
            <p:nvPr/>
          </p:nvSpPr>
          <p:spPr bwMode="auto">
            <a:xfrm rot="-3596646">
              <a:off x="5028" y="5473"/>
              <a:ext cx="1384" cy="119"/>
            </a:xfrm>
            <a:prstGeom prst="line">
              <a:avLst/>
            </a:prstGeom>
            <a:noFill/>
            <a:ln w="38100">
              <a:solidFill>
                <a:srgbClr val="000000"/>
              </a:solidFill>
              <a:round/>
              <a:headEnd/>
              <a:tailEnd/>
            </a:ln>
          </p:spPr>
          <p:txBody>
            <a:bodyPr/>
            <a:lstStyle/>
            <a:p>
              <a:endParaRPr lang="vi-VN"/>
            </a:p>
          </p:txBody>
        </p:sp>
        <p:sp>
          <p:nvSpPr>
            <p:cNvPr id="28" name="Line 33"/>
            <p:cNvSpPr>
              <a:spLocks noChangeShapeType="1"/>
            </p:cNvSpPr>
            <p:nvPr/>
          </p:nvSpPr>
          <p:spPr bwMode="auto">
            <a:xfrm>
              <a:off x="8519" y="4557"/>
              <a:ext cx="912" cy="1"/>
            </a:xfrm>
            <a:prstGeom prst="line">
              <a:avLst/>
            </a:prstGeom>
            <a:noFill/>
            <a:ln w="38100">
              <a:solidFill>
                <a:srgbClr val="000000"/>
              </a:solidFill>
              <a:round/>
              <a:headEnd/>
              <a:tailEnd/>
            </a:ln>
          </p:spPr>
          <p:txBody>
            <a:bodyPr/>
            <a:lstStyle/>
            <a:p>
              <a:endParaRPr lang="vi-VN"/>
            </a:p>
          </p:txBody>
        </p:sp>
        <p:grpSp>
          <p:nvGrpSpPr>
            <p:cNvPr id="29" name="Group 34"/>
            <p:cNvGrpSpPr>
              <a:grpSpLocks/>
            </p:cNvGrpSpPr>
            <p:nvPr/>
          </p:nvGrpSpPr>
          <p:grpSpPr bwMode="auto">
            <a:xfrm>
              <a:off x="7029" y="6174"/>
              <a:ext cx="105" cy="160"/>
              <a:chOff x="4480" y="5901"/>
              <a:chExt cx="160" cy="160"/>
            </a:xfrm>
          </p:grpSpPr>
          <p:sp>
            <p:nvSpPr>
              <p:cNvPr id="151" name="Line 35"/>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2" name="Line 36"/>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0" name="Oval 37"/>
            <p:cNvSpPr>
              <a:spLocks noChangeArrowheads="1"/>
            </p:cNvSpPr>
            <p:nvPr/>
          </p:nvSpPr>
          <p:spPr bwMode="auto">
            <a:xfrm>
              <a:off x="6990" y="433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1" name="Group 38"/>
            <p:cNvGrpSpPr>
              <a:grpSpLocks/>
            </p:cNvGrpSpPr>
            <p:nvPr/>
          </p:nvGrpSpPr>
          <p:grpSpPr bwMode="auto">
            <a:xfrm>
              <a:off x="7239" y="5954"/>
              <a:ext cx="105" cy="160"/>
              <a:chOff x="4480" y="5901"/>
              <a:chExt cx="160" cy="160"/>
            </a:xfrm>
          </p:grpSpPr>
          <p:sp>
            <p:nvSpPr>
              <p:cNvPr id="149" name="Line 3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0" name="Line 4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2" name="Oval 41"/>
            <p:cNvSpPr>
              <a:spLocks noChangeArrowheads="1"/>
            </p:cNvSpPr>
            <p:nvPr/>
          </p:nvSpPr>
          <p:spPr bwMode="auto">
            <a:xfrm>
              <a:off x="7200" y="411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3" name="Group 42"/>
            <p:cNvGrpSpPr>
              <a:grpSpLocks/>
            </p:cNvGrpSpPr>
            <p:nvPr/>
          </p:nvGrpSpPr>
          <p:grpSpPr bwMode="auto">
            <a:xfrm>
              <a:off x="7459" y="5754"/>
              <a:ext cx="105" cy="160"/>
              <a:chOff x="4480" y="5901"/>
              <a:chExt cx="160" cy="160"/>
            </a:xfrm>
          </p:grpSpPr>
          <p:sp>
            <p:nvSpPr>
              <p:cNvPr id="147" name="Line 43"/>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8" name="Line 44"/>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4" name="Oval 45"/>
            <p:cNvSpPr>
              <a:spLocks noChangeArrowheads="1"/>
            </p:cNvSpPr>
            <p:nvPr/>
          </p:nvSpPr>
          <p:spPr bwMode="auto">
            <a:xfrm>
              <a:off x="7420" y="391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5" name="Group 46"/>
            <p:cNvGrpSpPr>
              <a:grpSpLocks/>
            </p:cNvGrpSpPr>
            <p:nvPr/>
          </p:nvGrpSpPr>
          <p:grpSpPr bwMode="auto">
            <a:xfrm>
              <a:off x="5439" y="6374"/>
              <a:ext cx="105" cy="160"/>
              <a:chOff x="4480" y="5901"/>
              <a:chExt cx="160" cy="160"/>
            </a:xfrm>
          </p:grpSpPr>
          <p:sp>
            <p:nvSpPr>
              <p:cNvPr id="145" name="Line 47"/>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6" name="Line 48"/>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6" name="Oval 49"/>
            <p:cNvSpPr>
              <a:spLocks noChangeArrowheads="1"/>
            </p:cNvSpPr>
            <p:nvPr/>
          </p:nvSpPr>
          <p:spPr bwMode="auto">
            <a:xfrm>
              <a:off x="5400" y="453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7" name="Group 50"/>
            <p:cNvGrpSpPr>
              <a:grpSpLocks/>
            </p:cNvGrpSpPr>
            <p:nvPr/>
          </p:nvGrpSpPr>
          <p:grpSpPr bwMode="auto">
            <a:xfrm>
              <a:off x="5669" y="6144"/>
              <a:ext cx="105" cy="160"/>
              <a:chOff x="4480" y="5901"/>
              <a:chExt cx="160" cy="160"/>
            </a:xfrm>
          </p:grpSpPr>
          <p:sp>
            <p:nvSpPr>
              <p:cNvPr id="143" name="Line 51"/>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4" name="Line 52"/>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8" name="Oval 53"/>
            <p:cNvSpPr>
              <a:spLocks noChangeArrowheads="1"/>
            </p:cNvSpPr>
            <p:nvPr/>
          </p:nvSpPr>
          <p:spPr bwMode="auto">
            <a:xfrm>
              <a:off x="5630" y="430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9" name="Group 54"/>
            <p:cNvGrpSpPr>
              <a:grpSpLocks/>
            </p:cNvGrpSpPr>
            <p:nvPr/>
          </p:nvGrpSpPr>
          <p:grpSpPr bwMode="auto">
            <a:xfrm>
              <a:off x="5879" y="5924"/>
              <a:ext cx="105" cy="160"/>
              <a:chOff x="4480" y="5901"/>
              <a:chExt cx="160" cy="160"/>
            </a:xfrm>
          </p:grpSpPr>
          <p:sp>
            <p:nvSpPr>
              <p:cNvPr id="141" name="Line 55"/>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2" name="Line 56"/>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40" name="Oval 57"/>
            <p:cNvSpPr>
              <a:spLocks noChangeArrowheads="1"/>
            </p:cNvSpPr>
            <p:nvPr/>
          </p:nvSpPr>
          <p:spPr bwMode="auto">
            <a:xfrm>
              <a:off x="5840" y="408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41" name="Group 58"/>
            <p:cNvGrpSpPr>
              <a:grpSpLocks/>
            </p:cNvGrpSpPr>
            <p:nvPr/>
          </p:nvGrpSpPr>
          <p:grpSpPr bwMode="auto">
            <a:xfrm>
              <a:off x="6099" y="5724"/>
              <a:ext cx="105" cy="160"/>
              <a:chOff x="4480" y="5901"/>
              <a:chExt cx="160" cy="160"/>
            </a:xfrm>
          </p:grpSpPr>
          <p:sp>
            <p:nvSpPr>
              <p:cNvPr id="139" name="Line 5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0" name="Line 6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42" name="Oval 61"/>
            <p:cNvSpPr>
              <a:spLocks noChangeArrowheads="1"/>
            </p:cNvSpPr>
            <p:nvPr/>
          </p:nvSpPr>
          <p:spPr bwMode="auto">
            <a:xfrm>
              <a:off x="6060" y="388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sp>
          <p:nvSpPr>
            <p:cNvPr id="43" name="Line 62"/>
            <p:cNvSpPr>
              <a:spLocks noChangeShapeType="1"/>
            </p:cNvSpPr>
            <p:nvPr/>
          </p:nvSpPr>
          <p:spPr bwMode="auto">
            <a:xfrm>
              <a:off x="4670" y="4330"/>
              <a:ext cx="160" cy="1"/>
            </a:xfrm>
            <a:prstGeom prst="line">
              <a:avLst/>
            </a:prstGeom>
            <a:noFill/>
            <a:ln w="28575">
              <a:solidFill>
                <a:srgbClr val="000000"/>
              </a:solidFill>
              <a:round/>
              <a:headEnd/>
              <a:tailEnd/>
            </a:ln>
          </p:spPr>
          <p:txBody>
            <a:bodyPr/>
            <a:lstStyle/>
            <a:p>
              <a:endParaRPr lang="vi-VN"/>
            </a:p>
          </p:txBody>
        </p:sp>
        <p:sp>
          <p:nvSpPr>
            <p:cNvPr id="44" name="Line 63"/>
            <p:cNvSpPr>
              <a:spLocks noChangeShapeType="1"/>
            </p:cNvSpPr>
            <p:nvPr/>
          </p:nvSpPr>
          <p:spPr bwMode="auto">
            <a:xfrm>
              <a:off x="7800" y="4670"/>
              <a:ext cx="160" cy="1"/>
            </a:xfrm>
            <a:prstGeom prst="line">
              <a:avLst/>
            </a:prstGeom>
            <a:noFill/>
            <a:ln w="28575">
              <a:solidFill>
                <a:srgbClr val="000000"/>
              </a:solidFill>
              <a:round/>
              <a:headEnd/>
              <a:tailEnd/>
            </a:ln>
          </p:spPr>
          <p:txBody>
            <a:bodyPr/>
            <a:lstStyle/>
            <a:p>
              <a:endParaRPr lang="vi-VN"/>
            </a:p>
          </p:txBody>
        </p:sp>
        <p:grpSp>
          <p:nvGrpSpPr>
            <p:cNvPr id="45" name="Group 64"/>
            <p:cNvGrpSpPr>
              <a:grpSpLocks/>
            </p:cNvGrpSpPr>
            <p:nvPr/>
          </p:nvGrpSpPr>
          <p:grpSpPr bwMode="auto">
            <a:xfrm>
              <a:off x="6400" y="4566"/>
              <a:ext cx="170" cy="180"/>
              <a:chOff x="6890" y="5476"/>
              <a:chExt cx="170" cy="180"/>
            </a:xfrm>
          </p:grpSpPr>
          <p:sp>
            <p:nvSpPr>
              <p:cNvPr id="137" name="Line 65"/>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8" name="Oval 66"/>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6" name="Group 67"/>
            <p:cNvGrpSpPr>
              <a:grpSpLocks/>
            </p:cNvGrpSpPr>
            <p:nvPr/>
          </p:nvGrpSpPr>
          <p:grpSpPr bwMode="auto">
            <a:xfrm>
              <a:off x="6630" y="4336"/>
              <a:ext cx="170" cy="180"/>
              <a:chOff x="6890" y="5476"/>
              <a:chExt cx="170" cy="180"/>
            </a:xfrm>
          </p:grpSpPr>
          <p:sp>
            <p:nvSpPr>
              <p:cNvPr id="135" name="Line 68"/>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6" name="Oval 69"/>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7" name="Group 70"/>
            <p:cNvGrpSpPr>
              <a:grpSpLocks/>
            </p:cNvGrpSpPr>
            <p:nvPr/>
          </p:nvGrpSpPr>
          <p:grpSpPr bwMode="auto">
            <a:xfrm>
              <a:off x="6830" y="4106"/>
              <a:ext cx="170" cy="180"/>
              <a:chOff x="6890" y="5476"/>
              <a:chExt cx="170" cy="180"/>
            </a:xfrm>
          </p:grpSpPr>
          <p:sp>
            <p:nvSpPr>
              <p:cNvPr id="133" name="Line 71"/>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4" name="Oval 72"/>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8" name="Group 73"/>
            <p:cNvGrpSpPr>
              <a:grpSpLocks/>
            </p:cNvGrpSpPr>
            <p:nvPr/>
          </p:nvGrpSpPr>
          <p:grpSpPr bwMode="auto">
            <a:xfrm>
              <a:off x="7020" y="3866"/>
              <a:ext cx="170" cy="180"/>
              <a:chOff x="6890" y="5476"/>
              <a:chExt cx="170" cy="180"/>
            </a:xfrm>
          </p:grpSpPr>
          <p:sp>
            <p:nvSpPr>
              <p:cNvPr id="131" name="Line 74"/>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2" name="Oval 75"/>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9" name="Group 76"/>
            <p:cNvGrpSpPr>
              <a:grpSpLocks/>
            </p:cNvGrpSpPr>
            <p:nvPr/>
          </p:nvGrpSpPr>
          <p:grpSpPr bwMode="auto">
            <a:xfrm>
              <a:off x="5870" y="4556"/>
              <a:ext cx="170" cy="180"/>
              <a:chOff x="6890" y="5476"/>
              <a:chExt cx="170" cy="180"/>
            </a:xfrm>
          </p:grpSpPr>
          <p:sp>
            <p:nvSpPr>
              <p:cNvPr id="129" name="Line 77"/>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0" name="Oval 78"/>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0" name="Group 79"/>
            <p:cNvGrpSpPr>
              <a:grpSpLocks/>
            </p:cNvGrpSpPr>
            <p:nvPr/>
          </p:nvGrpSpPr>
          <p:grpSpPr bwMode="auto">
            <a:xfrm>
              <a:off x="6100" y="4326"/>
              <a:ext cx="170" cy="180"/>
              <a:chOff x="6890" y="5476"/>
              <a:chExt cx="170" cy="180"/>
            </a:xfrm>
          </p:grpSpPr>
          <p:sp>
            <p:nvSpPr>
              <p:cNvPr id="127" name="Line 80"/>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8" name="Oval 81"/>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1" name="Group 82"/>
            <p:cNvGrpSpPr>
              <a:grpSpLocks/>
            </p:cNvGrpSpPr>
            <p:nvPr/>
          </p:nvGrpSpPr>
          <p:grpSpPr bwMode="auto">
            <a:xfrm>
              <a:off x="6300" y="4096"/>
              <a:ext cx="170" cy="180"/>
              <a:chOff x="6890" y="5476"/>
              <a:chExt cx="170" cy="180"/>
            </a:xfrm>
          </p:grpSpPr>
          <p:sp>
            <p:nvSpPr>
              <p:cNvPr id="125" name="Line 83"/>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6" name="Oval 84"/>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2" name="Group 85"/>
            <p:cNvGrpSpPr>
              <a:grpSpLocks/>
            </p:cNvGrpSpPr>
            <p:nvPr/>
          </p:nvGrpSpPr>
          <p:grpSpPr bwMode="auto">
            <a:xfrm>
              <a:off x="6530" y="3876"/>
              <a:ext cx="170" cy="180"/>
              <a:chOff x="6890" y="5476"/>
              <a:chExt cx="170" cy="180"/>
            </a:xfrm>
          </p:grpSpPr>
          <p:sp>
            <p:nvSpPr>
              <p:cNvPr id="123" name="Line 86"/>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4" name="Oval 87"/>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3" name="Group 88"/>
            <p:cNvGrpSpPr>
              <a:grpSpLocks/>
            </p:cNvGrpSpPr>
            <p:nvPr/>
          </p:nvGrpSpPr>
          <p:grpSpPr bwMode="auto">
            <a:xfrm rot="10800000" flipH="1">
              <a:off x="3700" y="5799"/>
              <a:ext cx="720" cy="680"/>
              <a:chOff x="2820" y="5919"/>
              <a:chExt cx="720" cy="680"/>
            </a:xfrm>
          </p:grpSpPr>
          <p:sp>
            <p:nvSpPr>
              <p:cNvPr id="119" name="Line 89"/>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20" name="Line 90"/>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21" name="Line 91"/>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22" name="Line 92"/>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sp>
          <p:nvSpPr>
            <p:cNvPr id="54" name="Freeform 93"/>
            <p:cNvSpPr>
              <a:spLocks/>
            </p:cNvSpPr>
            <p:nvPr/>
          </p:nvSpPr>
          <p:spPr bwMode="auto">
            <a:xfrm>
              <a:off x="4380" y="6035"/>
              <a:ext cx="940" cy="357"/>
            </a:xfrm>
            <a:custGeom>
              <a:avLst/>
              <a:gdLst>
                <a:gd name="T0" fmla="*/ 0 w 940"/>
                <a:gd name="T1" fmla="*/ 100 h 357"/>
                <a:gd name="T2" fmla="*/ 420 w 940"/>
                <a:gd name="T3" fmla="*/ 340 h 357"/>
                <a:gd name="T4" fmla="*/ 940 w 940"/>
                <a:gd name="T5" fmla="*/ 0 h 357"/>
                <a:gd name="T6" fmla="*/ 0 60000 65536"/>
                <a:gd name="T7" fmla="*/ 0 60000 65536"/>
                <a:gd name="T8" fmla="*/ 0 60000 65536"/>
                <a:gd name="T9" fmla="*/ 0 w 940"/>
                <a:gd name="T10" fmla="*/ 0 h 357"/>
                <a:gd name="T11" fmla="*/ 940 w 940"/>
                <a:gd name="T12" fmla="*/ 357 h 357"/>
              </a:gdLst>
              <a:ahLst/>
              <a:cxnLst>
                <a:cxn ang="T6">
                  <a:pos x="T0" y="T1"/>
                </a:cxn>
                <a:cxn ang="T7">
                  <a:pos x="T2" y="T3"/>
                </a:cxn>
                <a:cxn ang="T8">
                  <a:pos x="T4" y="T5"/>
                </a:cxn>
              </a:cxnLst>
              <a:rect l="T9" t="T10" r="T11" b="T12"/>
              <a:pathLst>
                <a:path w="940" h="357">
                  <a:moveTo>
                    <a:pt x="0" y="100"/>
                  </a:moveTo>
                  <a:cubicBezTo>
                    <a:pt x="131" y="228"/>
                    <a:pt x="263" y="357"/>
                    <a:pt x="420" y="340"/>
                  </a:cubicBezTo>
                  <a:cubicBezTo>
                    <a:pt x="577" y="323"/>
                    <a:pt x="758" y="161"/>
                    <a:pt x="940"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55" name="Oval 94"/>
            <p:cNvSpPr>
              <a:spLocks noChangeArrowheads="1"/>
            </p:cNvSpPr>
            <p:nvPr/>
          </p:nvSpPr>
          <p:spPr bwMode="auto">
            <a:xfrm>
              <a:off x="4320" y="607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6" name="Oval 95"/>
            <p:cNvSpPr>
              <a:spLocks noChangeArrowheads="1"/>
            </p:cNvSpPr>
            <p:nvPr/>
          </p:nvSpPr>
          <p:spPr bwMode="auto">
            <a:xfrm>
              <a:off x="5240" y="601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7" name="Freeform 96"/>
            <p:cNvSpPr>
              <a:spLocks/>
            </p:cNvSpPr>
            <p:nvPr/>
          </p:nvSpPr>
          <p:spPr bwMode="auto">
            <a:xfrm>
              <a:off x="2343" y="4294"/>
              <a:ext cx="1397" cy="1860"/>
            </a:xfrm>
            <a:custGeom>
              <a:avLst/>
              <a:gdLst>
                <a:gd name="T0" fmla="*/ 1397 w 1397"/>
                <a:gd name="T1" fmla="*/ 1820 h 1820"/>
                <a:gd name="T2" fmla="*/ 117 w 1397"/>
                <a:gd name="T3" fmla="*/ 1240 h 1820"/>
                <a:gd name="T4" fmla="*/ 697 w 1397"/>
                <a:gd name="T5" fmla="*/ 760 h 1820"/>
                <a:gd name="T6" fmla="*/ 357 w 1397"/>
                <a:gd name="T7" fmla="*/ 180 h 1820"/>
                <a:gd name="T8" fmla="*/ 1397 w 1397"/>
                <a:gd name="T9" fmla="*/ 0 h 1820"/>
                <a:gd name="T10" fmla="*/ 0 60000 65536"/>
                <a:gd name="T11" fmla="*/ 0 60000 65536"/>
                <a:gd name="T12" fmla="*/ 0 60000 65536"/>
                <a:gd name="T13" fmla="*/ 0 60000 65536"/>
                <a:gd name="T14" fmla="*/ 0 60000 65536"/>
                <a:gd name="T15" fmla="*/ 0 w 1397"/>
                <a:gd name="T16" fmla="*/ 0 h 1820"/>
                <a:gd name="T17" fmla="*/ 1397 w 1397"/>
                <a:gd name="T18" fmla="*/ 1820 h 1820"/>
              </a:gdLst>
              <a:ahLst/>
              <a:cxnLst>
                <a:cxn ang="T10">
                  <a:pos x="T0" y="T1"/>
                </a:cxn>
                <a:cxn ang="T11">
                  <a:pos x="T2" y="T3"/>
                </a:cxn>
                <a:cxn ang="T12">
                  <a:pos x="T4" y="T5"/>
                </a:cxn>
                <a:cxn ang="T13">
                  <a:pos x="T6" y="T7"/>
                </a:cxn>
                <a:cxn ang="T14">
                  <a:pos x="T8" y="T9"/>
                </a:cxn>
              </a:cxnLst>
              <a:rect l="T15" t="T16" r="T17" b="T18"/>
              <a:pathLst>
                <a:path w="1397" h="1820">
                  <a:moveTo>
                    <a:pt x="1397" y="1820"/>
                  </a:moveTo>
                  <a:cubicBezTo>
                    <a:pt x="815" y="1618"/>
                    <a:pt x="234" y="1417"/>
                    <a:pt x="117" y="1240"/>
                  </a:cubicBezTo>
                  <a:cubicBezTo>
                    <a:pt x="0" y="1063"/>
                    <a:pt x="657" y="937"/>
                    <a:pt x="697" y="760"/>
                  </a:cubicBezTo>
                  <a:cubicBezTo>
                    <a:pt x="737" y="583"/>
                    <a:pt x="240" y="307"/>
                    <a:pt x="357" y="180"/>
                  </a:cubicBezTo>
                  <a:cubicBezTo>
                    <a:pt x="474" y="53"/>
                    <a:pt x="935" y="26"/>
                    <a:pt x="1397"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58" name="Oval 97"/>
            <p:cNvSpPr>
              <a:spLocks noChangeArrowheads="1"/>
            </p:cNvSpPr>
            <p:nvPr/>
          </p:nvSpPr>
          <p:spPr bwMode="auto">
            <a:xfrm>
              <a:off x="3620" y="607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9" name="Oval 98"/>
            <p:cNvSpPr>
              <a:spLocks noChangeArrowheads="1"/>
            </p:cNvSpPr>
            <p:nvPr/>
          </p:nvSpPr>
          <p:spPr bwMode="auto">
            <a:xfrm>
              <a:off x="3600" y="421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grpSp>
          <p:nvGrpSpPr>
            <p:cNvPr id="60" name="Group 99"/>
            <p:cNvGrpSpPr>
              <a:grpSpLocks/>
            </p:cNvGrpSpPr>
            <p:nvPr/>
          </p:nvGrpSpPr>
          <p:grpSpPr bwMode="auto">
            <a:xfrm>
              <a:off x="6560" y="5959"/>
              <a:ext cx="720" cy="680"/>
              <a:chOff x="2820" y="5919"/>
              <a:chExt cx="720" cy="680"/>
            </a:xfrm>
          </p:grpSpPr>
          <p:sp>
            <p:nvSpPr>
              <p:cNvPr id="115" name="Line 100"/>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16" name="Line 101"/>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17" name="Line 102"/>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8" name="Line 103"/>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grpSp>
          <p:nvGrpSpPr>
            <p:cNvPr id="61" name="Group 104"/>
            <p:cNvGrpSpPr>
              <a:grpSpLocks/>
            </p:cNvGrpSpPr>
            <p:nvPr/>
          </p:nvGrpSpPr>
          <p:grpSpPr bwMode="auto">
            <a:xfrm>
              <a:off x="7180" y="5959"/>
              <a:ext cx="720" cy="680"/>
              <a:chOff x="2820" y="5919"/>
              <a:chExt cx="720" cy="680"/>
            </a:xfrm>
          </p:grpSpPr>
          <p:sp>
            <p:nvSpPr>
              <p:cNvPr id="111" name="Line 105"/>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12" name="Line 106"/>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13" name="Line 107"/>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4" name="Line 108"/>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grpSp>
          <p:nvGrpSpPr>
            <p:cNvPr id="62" name="Group 109"/>
            <p:cNvGrpSpPr>
              <a:grpSpLocks/>
            </p:cNvGrpSpPr>
            <p:nvPr/>
          </p:nvGrpSpPr>
          <p:grpSpPr bwMode="auto">
            <a:xfrm>
              <a:off x="7780" y="5959"/>
              <a:ext cx="720" cy="680"/>
              <a:chOff x="2820" y="5919"/>
              <a:chExt cx="720" cy="680"/>
            </a:xfrm>
          </p:grpSpPr>
          <p:sp>
            <p:nvSpPr>
              <p:cNvPr id="107" name="Line 110"/>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08" name="Line 111"/>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09" name="Line 112"/>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0" name="Line 113"/>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sp>
          <p:nvSpPr>
            <p:cNvPr id="63" name="Freeform 114"/>
            <p:cNvSpPr>
              <a:spLocks/>
            </p:cNvSpPr>
            <p:nvPr/>
          </p:nvSpPr>
          <p:spPr bwMode="auto">
            <a:xfrm>
              <a:off x="5340" y="6097"/>
              <a:ext cx="1240" cy="667"/>
            </a:xfrm>
            <a:custGeom>
              <a:avLst/>
              <a:gdLst>
                <a:gd name="T0" fmla="*/ 0 w 1240"/>
                <a:gd name="T1" fmla="*/ 0 h 667"/>
                <a:gd name="T2" fmla="*/ 740 w 1240"/>
                <a:gd name="T3" fmla="*/ 620 h 667"/>
                <a:gd name="T4" fmla="*/ 920 w 1240"/>
                <a:gd name="T5" fmla="*/ 280 h 667"/>
                <a:gd name="T6" fmla="*/ 1240 w 1240"/>
                <a:gd name="T7" fmla="*/ 200 h 667"/>
                <a:gd name="T8" fmla="*/ 0 60000 65536"/>
                <a:gd name="T9" fmla="*/ 0 60000 65536"/>
                <a:gd name="T10" fmla="*/ 0 60000 65536"/>
                <a:gd name="T11" fmla="*/ 0 60000 65536"/>
                <a:gd name="T12" fmla="*/ 0 w 1240"/>
                <a:gd name="T13" fmla="*/ 0 h 667"/>
                <a:gd name="T14" fmla="*/ 1240 w 1240"/>
                <a:gd name="T15" fmla="*/ 667 h 667"/>
              </a:gdLst>
              <a:ahLst/>
              <a:cxnLst>
                <a:cxn ang="T8">
                  <a:pos x="T0" y="T1"/>
                </a:cxn>
                <a:cxn ang="T9">
                  <a:pos x="T2" y="T3"/>
                </a:cxn>
                <a:cxn ang="T10">
                  <a:pos x="T4" y="T5"/>
                </a:cxn>
                <a:cxn ang="T11">
                  <a:pos x="T6" y="T7"/>
                </a:cxn>
              </a:cxnLst>
              <a:rect l="T12" t="T13" r="T14" b="T15"/>
              <a:pathLst>
                <a:path w="1240" h="667">
                  <a:moveTo>
                    <a:pt x="0" y="0"/>
                  </a:moveTo>
                  <a:cubicBezTo>
                    <a:pt x="293" y="286"/>
                    <a:pt x="587" y="573"/>
                    <a:pt x="740" y="620"/>
                  </a:cubicBezTo>
                  <a:cubicBezTo>
                    <a:pt x="893" y="667"/>
                    <a:pt x="837" y="350"/>
                    <a:pt x="920" y="280"/>
                  </a:cubicBezTo>
                  <a:cubicBezTo>
                    <a:pt x="1003" y="210"/>
                    <a:pt x="1121" y="205"/>
                    <a:pt x="1240" y="20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64" name="Freeform 115"/>
            <p:cNvSpPr>
              <a:spLocks/>
            </p:cNvSpPr>
            <p:nvPr/>
          </p:nvSpPr>
          <p:spPr bwMode="auto">
            <a:xfrm>
              <a:off x="8460" y="4557"/>
              <a:ext cx="1887" cy="1740"/>
            </a:xfrm>
            <a:custGeom>
              <a:avLst/>
              <a:gdLst>
                <a:gd name="T0" fmla="*/ 0 w 1887"/>
                <a:gd name="T1" fmla="*/ 1740 h 1740"/>
                <a:gd name="T2" fmla="*/ 1120 w 1887"/>
                <a:gd name="T3" fmla="*/ 1540 h 1740"/>
                <a:gd name="T4" fmla="*/ 920 w 1887"/>
                <a:gd name="T5" fmla="*/ 800 h 1740"/>
                <a:gd name="T6" fmla="*/ 1880 w 1887"/>
                <a:gd name="T7" fmla="*/ 400 h 1740"/>
                <a:gd name="T8" fmla="*/ 880 w 1887"/>
                <a:gd name="T9" fmla="*/ 0 h 1740"/>
                <a:gd name="T10" fmla="*/ 0 60000 65536"/>
                <a:gd name="T11" fmla="*/ 0 60000 65536"/>
                <a:gd name="T12" fmla="*/ 0 60000 65536"/>
                <a:gd name="T13" fmla="*/ 0 60000 65536"/>
                <a:gd name="T14" fmla="*/ 0 60000 65536"/>
                <a:gd name="T15" fmla="*/ 0 w 1887"/>
                <a:gd name="T16" fmla="*/ 0 h 1740"/>
                <a:gd name="T17" fmla="*/ 1887 w 1887"/>
                <a:gd name="T18" fmla="*/ 1740 h 1740"/>
              </a:gdLst>
              <a:ahLst/>
              <a:cxnLst>
                <a:cxn ang="T10">
                  <a:pos x="T0" y="T1"/>
                </a:cxn>
                <a:cxn ang="T11">
                  <a:pos x="T2" y="T3"/>
                </a:cxn>
                <a:cxn ang="T12">
                  <a:pos x="T4" y="T5"/>
                </a:cxn>
                <a:cxn ang="T13">
                  <a:pos x="T6" y="T7"/>
                </a:cxn>
                <a:cxn ang="T14">
                  <a:pos x="T8" y="T9"/>
                </a:cxn>
              </a:cxnLst>
              <a:rect l="T15" t="T16" r="T17" b="T18"/>
              <a:pathLst>
                <a:path w="1887" h="1740">
                  <a:moveTo>
                    <a:pt x="0" y="1740"/>
                  </a:moveTo>
                  <a:cubicBezTo>
                    <a:pt x="483" y="1718"/>
                    <a:pt x="967" y="1697"/>
                    <a:pt x="1120" y="1540"/>
                  </a:cubicBezTo>
                  <a:cubicBezTo>
                    <a:pt x="1273" y="1383"/>
                    <a:pt x="793" y="990"/>
                    <a:pt x="920" y="800"/>
                  </a:cubicBezTo>
                  <a:cubicBezTo>
                    <a:pt x="1047" y="610"/>
                    <a:pt x="1887" y="533"/>
                    <a:pt x="1880" y="400"/>
                  </a:cubicBezTo>
                  <a:cubicBezTo>
                    <a:pt x="1873" y="267"/>
                    <a:pt x="1376" y="133"/>
                    <a:pt x="880"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65" name="Oval 116"/>
            <p:cNvSpPr>
              <a:spLocks noChangeArrowheads="1"/>
            </p:cNvSpPr>
            <p:nvPr/>
          </p:nvSpPr>
          <p:spPr bwMode="auto">
            <a:xfrm>
              <a:off x="9340" y="449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66" name="Line 117"/>
            <p:cNvSpPr>
              <a:spLocks noChangeShapeType="1"/>
            </p:cNvSpPr>
            <p:nvPr/>
          </p:nvSpPr>
          <p:spPr bwMode="auto">
            <a:xfrm>
              <a:off x="3743" y="4477"/>
              <a:ext cx="360" cy="1"/>
            </a:xfrm>
            <a:prstGeom prst="line">
              <a:avLst/>
            </a:prstGeom>
            <a:noFill/>
            <a:ln w="28575">
              <a:solidFill>
                <a:srgbClr val="000000"/>
              </a:solidFill>
              <a:round/>
              <a:headEnd/>
              <a:tailEnd type="triangle" w="sm" len="med"/>
            </a:ln>
          </p:spPr>
          <p:txBody>
            <a:bodyPr/>
            <a:lstStyle/>
            <a:p>
              <a:endParaRPr lang="vi-VN"/>
            </a:p>
          </p:txBody>
        </p:sp>
        <p:sp>
          <p:nvSpPr>
            <p:cNvPr id="67" name="Line 118"/>
            <p:cNvSpPr>
              <a:spLocks noChangeShapeType="1"/>
            </p:cNvSpPr>
            <p:nvPr/>
          </p:nvSpPr>
          <p:spPr bwMode="auto">
            <a:xfrm rot="10800000">
              <a:off x="3060" y="5780"/>
              <a:ext cx="394" cy="145"/>
            </a:xfrm>
            <a:prstGeom prst="line">
              <a:avLst/>
            </a:prstGeom>
            <a:noFill/>
            <a:ln w="28575">
              <a:solidFill>
                <a:srgbClr val="000000"/>
              </a:solidFill>
              <a:round/>
              <a:headEnd/>
              <a:tailEnd type="triangle" w="sm" len="med"/>
            </a:ln>
          </p:spPr>
          <p:txBody>
            <a:bodyPr/>
            <a:lstStyle/>
            <a:p>
              <a:endParaRPr lang="vi-VN"/>
            </a:p>
          </p:txBody>
        </p:sp>
        <p:sp>
          <p:nvSpPr>
            <p:cNvPr id="68" name="Line 119"/>
            <p:cNvSpPr>
              <a:spLocks noChangeShapeType="1"/>
            </p:cNvSpPr>
            <p:nvPr/>
          </p:nvSpPr>
          <p:spPr bwMode="auto">
            <a:xfrm rot="10800000" flipH="1">
              <a:off x="8700" y="4694"/>
              <a:ext cx="400" cy="1"/>
            </a:xfrm>
            <a:prstGeom prst="line">
              <a:avLst/>
            </a:prstGeom>
            <a:noFill/>
            <a:ln w="28575">
              <a:solidFill>
                <a:srgbClr val="000000"/>
              </a:solidFill>
              <a:round/>
              <a:headEnd/>
              <a:tailEnd type="triangle" w="sm" len="med"/>
            </a:ln>
          </p:spPr>
          <p:txBody>
            <a:bodyPr/>
            <a:lstStyle/>
            <a:p>
              <a:endParaRPr lang="vi-VN"/>
            </a:p>
          </p:txBody>
        </p:sp>
        <p:sp>
          <p:nvSpPr>
            <p:cNvPr id="69" name="Line 120"/>
            <p:cNvSpPr>
              <a:spLocks noChangeShapeType="1"/>
            </p:cNvSpPr>
            <p:nvPr/>
          </p:nvSpPr>
          <p:spPr bwMode="auto">
            <a:xfrm rot="10800000">
              <a:off x="8500" y="6134"/>
              <a:ext cx="400" cy="1"/>
            </a:xfrm>
            <a:prstGeom prst="line">
              <a:avLst/>
            </a:prstGeom>
            <a:noFill/>
            <a:ln w="28575">
              <a:solidFill>
                <a:srgbClr val="000000"/>
              </a:solidFill>
              <a:round/>
              <a:headEnd/>
              <a:tailEnd type="triangle" w="sm" len="med"/>
            </a:ln>
          </p:spPr>
          <p:txBody>
            <a:bodyPr/>
            <a:lstStyle/>
            <a:p>
              <a:endParaRPr lang="vi-VN"/>
            </a:p>
          </p:txBody>
        </p:sp>
        <p:grpSp>
          <p:nvGrpSpPr>
            <p:cNvPr id="70" name="Group 121"/>
            <p:cNvGrpSpPr>
              <a:grpSpLocks/>
            </p:cNvGrpSpPr>
            <p:nvPr/>
          </p:nvGrpSpPr>
          <p:grpSpPr bwMode="auto">
            <a:xfrm rot="16200000" flipH="1">
              <a:off x="4762" y="5031"/>
              <a:ext cx="380" cy="760"/>
              <a:chOff x="3020" y="6974"/>
              <a:chExt cx="380" cy="760"/>
            </a:xfrm>
          </p:grpSpPr>
          <p:sp>
            <p:nvSpPr>
              <p:cNvPr id="103" name="AutoShape 122"/>
              <p:cNvSpPr>
                <a:spLocks noChangeArrowheads="1"/>
              </p:cNvSpPr>
              <p:nvPr/>
            </p:nvSpPr>
            <p:spPr bwMode="auto">
              <a:xfrm>
                <a:off x="3080" y="7235"/>
                <a:ext cx="260" cy="260"/>
              </a:xfrm>
              <a:prstGeom prst="triangle">
                <a:avLst>
                  <a:gd name="adj" fmla="val 50000"/>
                </a:avLst>
              </a:prstGeom>
              <a:solidFill>
                <a:srgbClr val="000000"/>
              </a:solidFill>
              <a:ln w="9525">
                <a:solidFill>
                  <a:srgbClr val="000000"/>
                </a:solidFill>
                <a:miter lim="800000"/>
                <a:headEnd/>
                <a:tailEnd/>
              </a:ln>
            </p:spPr>
            <p:txBody>
              <a:bodyPr/>
              <a:lstStyle/>
              <a:p>
                <a:endParaRPr lang="vi-VN">
                  <a:latin typeface="Gill Sans MT" pitchFamily="34" charset="0"/>
                </a:endParaRPr>
              </a:p>
            </p:txBody>
          </p:sp>
          <p:sp>
            <p:nvSpPr>
              <p:cNvPr id="104" name="Line 123"/>
              <p:cNvSpPr>
                <a:spLocks noChangeShapeType="1"/>
              </p:cNvSpPr>
              <p:nvPr/>
            </p:nvSpPr>
            <p:spPr bwMode="auto">
              <a:xfrm>
                <a:off x="3020" y="7234"/>
                <a:ext cx="380" cy="1"/>
              </a:xfrm>
              <a:prstGeom prst="line">
                <a:avLst/>
              </a:prstGeom>
              <a:noFill/>
              <a:ln w="9525">
                <a:solidFill>
                  <a:srgbClr val="000000"/>
                </a:solidFill>
                <a:round/>
                <a:headEnd/>
                <a:tailEnd/>
              </a:ln>
            </p:spPr>
            <p:txBody>
              <a:bodyPr/>
              <a:lstStyle/>
              <a:p>
                <a:endParaRPr lang="vi-VN"/>
              </a:p>
            </p:txBody>
          </p:sp>
          <p:sp>
            <p:nvSpPr>
              <p:cNvPr id="105" name="Line 124"/>
              <p:cNvSpPr>
                <a:spLocks noChangeShapeType="1"/>
              </p:cNvSpPr>
              <p:nvPr/>
            </p:nvSpPr>
            <p:spPr bwMode="auto">
              <a:xfrm>
                <a:off x="3200" y="7494"/>
                <a:ext cx="0" cy="240"/>
              </a:xfrm>
              <a:prstGeom prst="line">
                <a:avLst/>
              </a:prstGeom>
              <a:noFill/>
              <a:ln w="9525">
                <a:solidFill>
                  <a:srgbClr val="000000"/>
                </a:solidFill>
                <a:round/>
                <a:headEnd/>
                <a:tailEnd/>
              </a:ln>
            </p:spPr>
            <p:txBody>
              <a:bodyPr/>
              <a:lstStyle/>
              <a:p>
                <a:endParaRPr lang="vi-VN"/>
              </a:p>
            </p:txBody>
          </p:sp>
          <p:sp>
            <p:nvSpPr>
              <p:cNvPr id="106" name="Line 125"/>
              <p:cNvSpPr>
                <a:spLocks noChangeShapeType="1"/>
              </p:cNvSpPr>
              <p:nvPr/>
            </p:nvSpPr>
            <p:spPr bwMode="auto">
              <a:xfrm>
                <a:off x="3200" y="6974"/>
                <a:ext cx="1" cy="240"/>
              </a:xfrm>
              <a:prstGeom prst="line">
                <a:avLst/>
              </a:prstGeom>
              <a:noFill/>
              <a:ln w="9525">
                <a:solidFill>
                  <a:srgbClr val="000000"/>
                </a:solidFill>
                <a:round/>
                <a:headEnd/>
                <a:tailEnd/>
              </a:ln>
            </p:spPr>
            <p:txBody>
              <a:bodyPr/>
              <a:lstStyle/>
              <a:p>
                <a:endParaRPr lang="vi-VN"/>
              </a:p>
            </p:txBody>
          </p:sp>
        </p:grpSp>
        <p:grpSp>
          <p:nvGrpSpPr>
            <p:cNvPr id="71" name="Group 126"/>
            <p:cNvGrpSpPr>
              <a:grpSpLocks/>
            </p:cNvGrpSpPr>
            <p:nvPr/>
          </p:nvGrpSpPr>
          <p:grpSpPr bwMode="auto">
            <a:xfrm rot="5400000">
              <a:off x="6614" y="5037"/>
              <a:ext cx="380" cy="760"/>
              <a:chOff x="3020" y="6974"/>
              <a:chExt cx="380" cy="760"/>
            </a:xfrm>
          </p:grpSpPr>
          <p:sp>
            <p:nvSpPr>
              <p:cNvPr id="99" name="AutoShape 127"/>
              <p:cNvSpPr>
                <a:spLocks noChangeArrowheads="1"/>
              </p:cNvSpPr>
              <p:nvPr/>
            </p:nvSpPr>
            <p:spPr bwMode="auto">
              <a:xfrm>
                <a:off x="3080" y="7235"/>
                <a:ext cx="260" cy="260"/>
              </a:xfrm>
              <a:prstGeom prst="triangle">
                <a:avLst>
                  <a:gd name="adj" fmla="val 50000"/>
                </a:avLst>
              </a:prstGeom>
              <a:solidFill>
                <a:srgbClr val="000000"/>
              </a:solidFill>
              <a:ln w="9525">
                <a:solidFill>
                  <a:srgbClr val="000000"/>
                </a:solidFill>
                <a:miter lim="800000"/>
                <a:headEnd/>
                <a:tailEnd/>
              </a:ln>
            </p:spPr>
            <p:txBody>
              <a:bodyPr/>
              <a:lstStyle/>
              <a:p>
                <a:endParaRPr lang="vi-VN">
                  <a:latin typeface="Gill Sans MT" pitchFamily="34" charset="0"/>
                </a:endParaRPr>
              </a:p>
            </p:txBody>
          </p:sp>
          <p:sp>
            <p:nvSpPr>
              <p:cNvPr id="100" name="Line 128"/>
              <p:cNvSpPr>
                <a:spLocks noChangeShapeType="1"/>
              </p:cNvSpPr>
              <p:nvPr/>
            </p:nvSpPr>
            <p:spPr bwMode="auto">
              <a:xfrm>
                <a:off x="3020" y="7234"/>
                <a:ext cx="380" cy="1"/>
              </a:xfrm>
              <a:prstGeom prst="line">
                <a:avLst/>
              </a:prstGeom>
              <a:noFill/>
              <a:ln w="9525">
                <a:solidFill>
                  <a:srgbClr val="000000"/>
                </a:solidFill>
                <a:round/>
                <a:headEnd/>
                <a:tailEnd/>
              </a:ln>
            </p:spPr>
            <p:txBody>
              <a:bodyPr/>
              <a:lstStyle/>
              <a:p>
                <a:endParaRPr lang="vi-VN"/>
              </a:p>
            </p:txBody>
          </p:sp>
          <p:sp>
            <p:nvSpPr>
              <p:cNvPr id="101" name="Line 129"/>
              <p:cNvSpPr>
                <a:spLocks noChangeShapeType="1"/>
              </p:cNvSpPr>
              <p:nvPr/>
            </p:nvSpPr>
            <p:spPr bwMode="auto">
              <a:xfrm>
                <a:off x="3200" y="7494"/>
                <a:ext cx="0" cy="240"/>
              </a:xfrm>
              <a:prstGeom prst="line">
                <a:avLst/>
              </a:prstGeom>
              <a:noFill/>
              <a:ln w="9525">
                <a:solidFill>
                  <a:srgbClr val="000000"/>
                </a:solidFill>
                <a:round/>
                <a:headEnd/>
                <a:tailEnd/>
              </a:ln>
            </p:spPr>
            <p:txBody>
              <a:bodyPr/>
              <a:lstStyle/>
              <a:p>
                <a:endParaRPr lang="vi-VN"/>
              </a:p>
            </p:txBody>
          </p:sp>
          <p:sp>
            <p:nvSpPr>
              <p:cNvPr id="102" name="Line 130"/>
              <p:cNvSpPr>
                <a:spLocks noChangeShapeType="1"/>
              </p:cNvSpPr>
              <p:nvPr/>
            </p:nvSpPr>
            <p:spPr bwMode="auto">
              <a:xfrm>
                <a:off x="3200" y="6974"/>
                <a:ext cx="1" cy="240"/>
              </a:xfrm>
              <a:prstGeom prst="line">
                <a:avLst/>
              </a:prstGeom>
              <a:noFill/>
              <a:ln w="9525">
                <a:solidFill>
                  <a:srgbClr val="000000"/>
                </a:solidFill>
                <a:round/>
                <a:headEnd/>
                <a:tailEnd/>
              </a:ln>
            </p:spPr>
            <p:txBody>
              <a:bodyPr/>
              <a:lstStyle/>
              <a:p>
                <a:endParaRPr lang="vi-VN"/>
              </a:p>
            </p:txBody>
          </p:sp>
        </p:grpSp>
        <p:sp>
          <p:nvSpPr>
            <p:cNvPr id="72" name="Line 131"/>
            <p:cNvSpPr>
              <a:spLocks noChangeShapeType="1"/>
            </p:cNvSpPr>
            <p:nvPr/>
          </p:nvSpPr>
          <p:spPr bwMode="auto">
            <a:xfrm rot="5400000">
              <a:off x="5668" y="5616"/>
              <a:ext cx="327" cy="269"/>
            </a:xfrm>
            <a:prstGeom prst="line">
              <a:avLst/>
            </a:prstGeom>
            <a:noFill/>
            <a:ln w="28575">
              <a:solidFill>
                <a:srgbClr val="000000"/>
              </a:solidFill>
              <a:round/>
              <a:headEnd/>
              <a:tailEnd type="triangle" w="sm" len="med"/>
            </a:ln>
          </p:spPr>
          <p:txBody>
            <a:bodyPr/>
            <a:lstStyle/>
            <a:p>
              <a:endParaRPr lang="vi-VN"/>
            </a:p>
          </p:txBody>
        </p:sp>
        <p:sp>
          <p:nvSpPr>
            <p:cNvPr id="73" name="Text Box 132"/>
            <p:cNvSpPr txBox="1">
              <a:spLocks noChangeArrowheads="1"/>
            </p:cNvSpPr>
            <p:nvPr/>
          </p:nvSpPr>
          <p:spPr bwMode="auto">
            <a:xfrm>
              <a:off x="9152" y="3976"/>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C</a:t>
              </a:r>
              <a:endParaRPr lang="en-US"/>
            </a:p>
          </p:txBody>
        </p:sp>
        <p:sp>
          <p:nvSpPr>
            <p:cNvPr id="74" name="Text Box 133"/>
            <p:cNvSpPr txBox="1">
              <a:spLocks noChangeArrowheads="1"/>
            </p:cNvSpPr>
            <p:nvPr/>
          </p:nvSpPr>
          <p:spPr bwMode="auto">
            <a:xfrm>
              <a:off x="5920" y="5165"/>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B</a:t>
              </a:r>
              <a:endParaRPr lang="en-US"/>
            </a:p>
          </p:txBody>
        </p:sp>
        <p:sp>
          <p:nvSpPr>
            <p:cNvPr id="75" name="Text Box 134"/>
            <p:cNvSpPr txBox="1">
              <a:spLocks noChangeArrowheads="1"/>
            </p:cNvSpPr>
            <p:nvPr/>
          </p:nvSpPr>
          <p:spPr bwMode="auto">
            <a:xfrm>
              <a:off x="4095" y="3826"/>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E</a:t>
              </a:r>
              <a:endParaRPr lang="en-US"/>
            </a:p>
          </p:txBody>
        </p:sp>
        <p:sp>
          <p:nvSpPr>
            <p:cNvPr id="76" name="Text Box 135"/>
            <p:cNvSpPr txBox="1">
              <a:spLocks noChangeArrowheads="1"/>
            </p:cNvSpPr>
            <p:nvPr/>
          </p:nvSpPr>
          <p:spPr bwMode="auto">
            <a:xfrm>
              <a:off x="6480" y="5501"/>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J</a:t>
              </a:r>
              <a:r>
                <a:rPr lang="en-US" sz="1100" baseline="-25000">
                  <a:solidFill>
                    <a:srgbClr val="000000"/>
                  </a:solidFill>
                </a:rPr>
                <a:t>C</a:t>
              </a:r>
              <a:endParaRPr lang="en-US"/>
            </a:p>
          </p:txBody>
        </p:sp>
        <p:sp>
          <p:nvSpPr>
            <p:cNvPr id="77" name="Text Box 136"/>
            <p:cNvSpPr txBox="1">
              <a:spLocks noChangeArrowheads="1"/>
            </p:cNvSpPr>
            <p:nvPr/>
          </p:nvSpPr>
          <p:spPr bwMode="auto">
            <a:xfrm>
              <a:off x="4755" y="5484"/>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J</a:t>
              </a:r>
              <a:r>
                <a:rPr lang="en-US" sz="1100" baseline="-25000">
                  <a:solidFill>
                    <a:srgbClr val="000000"/>
                  </a:solidFill>
                </a:rPr>
                <a:t>E</a:t>
              </a:r>
              <a:endParaRPr lang="en-US"/>
            </a:p>
          </p:txBody>
        </p:sp>
        <p:sp>
          <p:nvSpPr>
            <p:cNvPr id="78" name="Text Box 137"/>
            <p:cNvSpPr txBox="1">
              <a:spLocks noChangeArrowheads="1"/>
            </p:cNvSpPr>
            <p:nvPr/>
          </p:nvSpPr>
          <p:spPr bwMode="auto">
            <a:xfrm>
              <a:off x="3097" y="5283"/>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I</a:t>
              </a:r>
              <a:r>
                <a:rPr lang="en-US" sz="1100" baseline="-25000">
                  <a:solidFill>
                    <a:srgbClr val="000000"/>
                  </a:solidFill>
                </a:rPr>
                <a:t>E</a:t>
              </a:r>
              <a:endParaRPr lang="en-US"/>
            </a:p>
          </p:txBody>
        </p:sp>
        <p:sp>
          <p:nvSpPr>
            <p:cNvPr id="79" name="Text Box 138"/>
            <p:cNvSpPr txBox="1">
              <a:spLocks noChangeArrowheads="1"/>
            </p:cNvSpPr>
            <p:nvPr/>
          </p:nvSpPr>
          <p:spPr bwMode="auto">
            <a:xfrm>
              <a:off x="5860" y="5584"/>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I</a:t>
              </a:r>
              <a:r>
                <a:rPr lang="en-US" sz="1100" baseline="-25000">
                  <a:solidFill>
                    <a:srgbClr val="000000"/>
                  </a:solidFill>
                </a:rPr>
                <a:t>B</a:t>
              </a:r>
              <a:endParaRPr lang="en-US"/>
            </a:p>
          </p:txBody>
        </p:sp>
        <p:sp>
          <p:nvSpPr>
            <p:cNvPr id="80" name="Text Box 139"/>
            <p:cNvSpPr txBox="1">
              <a:spLocks noChangeArrowheads="1"/>
            </p:cNvSpPr>
            <p:nvPr/>
          </p:nvSpPr>
          <p:spPr bwMode="auto">
            <a:xfrm>
              <a:off x="8605" y="4662"/>
              <a:ext cx="620" cy="486"/>
            </a:xfrm>
            <a:prstGeom prst="rect">
              <a:avLst/>
            </a:prstGeom>
            <a:noFill/>
            <a:ln w="9525">
              <a:noFill/>
              <a:miter lim="800000"/>
              <a:headEnd/>
              <a:tailEnd/>
            </a:ln>
          </p:spPr>
          <p:txBody>
            <a:bodyPr lIns="77724" tIns="38862" rIns="77724" bIns="38862"/>
            <a:lstStyle/>
            <a:p>
              <a:endParaRPr lang="vi-VN"/>
            </a:p>
          </p:txBody>
        </p:sp>
        <p:sp>
          <p:nvSpPr>
            <p:cNvPr id="81" name="Line 140"/>
            <p:cNvSpPr>
              <a:spLocks noChangeShapeType="1"/>
            </p:cNvSpPr>
            <p:nvPr/>
          </p:nvSpPr>
          <p:spPr bwMode="auto">
            <a:xfrm>
              <a:off x="5200" y="4140"/>
              <a:ext cx="160" cy="1"/>
            </a:xfrm>
            <a:prstGeom prst="line">
              <a:avLst/>
            </a:prstGeom>
            <a:noFill/>
            <a:ln w="28575">
              <a:solidFill>
                <a:srgbClr val="000000"/>
              </a:solidFill>
              <a:round/>
              <a:headEnd/>
              <a:tailEnd/>
            </a:ln>
          </p:spPr>
          <p:txBody>
            <a:bodyPr/>
            <a:lstStyle/>
            <a:p>
              <a:endParaRPr lang="vi-VN"/>
            </a:p>
          </p:txBody>
        </p:sp>
        <p:sp>
          <p:nvSpPr>
            <p:cNvPr id="82" name="Line 141"/>
            <p:cNvSpPr>
              <a:spLocks noChangeShapeType="1"/>
            </p:cNvSpPr>
            <p:nvPr/>
          </p:nvSpPr>
          <p:spPr bwMode="auto">
            <a:xfrm>
              <a:off x="4780" y="4610"/>
              <a:ext cx="160" cy="1"/>
            </a:xfrm>
            <a:prstGeom prst="line">
              <a:avLst/>
            </a:prstGeom>
            <a:noFill/>
            <a:ln w="28575">
              <a:solidFill>
                <a:srgbClr val="000000"/>
              </a:solidFill>
              <a:round/>
              <a:headEnd/>
              <a:tailEnd/>
            </a:ln>
          </p:spPr>
          <p:txBody>
            <a:bodyPr/>
            <a:lstStyle/>
            <a:p>
              <a:endParaRPr lang="vi-VN"/>
            </a:p>
          </p:txBody>
        </p:sp>
        <p:sp>
          <p:nvSpPr>
            <p:cNvPr id="83" name="Line 142"/>
            <p:cNvSpPr>
              <a:spLocks noChangeShapeType="1"/>
            </p:cNvSpPr>
            <p:nvPr/>
          </p:nvSpPr>
          <p:spPr bwMode="auto">
            <a:xfrm>
              <a:off x="5380" y="3960"/>
              <a:ext cx="160" cy="1"/>
            </a:xfrm>
            <a:prstGeom prst="line">
              <a:avLst/>
            </a:prstGeom>
            <a:noFill/>
            <a:ln w="28575">
              <a:solidFill>
                <a:srgbClr val="000000"/>
              </a:solidFill>
              <a:round/>
              <a:headEnd/>
              <a:tailEnd/>
            </a:ln>
          </p:spPr>
          <p:txBody>
            <a:bodyPr/>
            <a:lstStyle/>
            <a:p>
              <a:endParaRPr lang="vi-VN"/>
            </a:p>
          </p:txBody>
        </p:sp>
        <p:sp>
          <p:nvSpPr>
            <p:cNvPr id="84" name="Line 143"/>
            <p:cNvSpPr>
              <a:spLocks noChangeShapeType="1"/>
            </p:cNvSpPr>
            <p:nvPr/>
          </p:nvSpPr>
          <p:spPr bwMode="auto">
            <a:xfrm>
              <a:off x="4990" y="4330"/>
              <a:ext cx="160" cy="1"/>
            </a:xfrm>
            <a:prstGeom prst="line">
              <a:avLst/>
            </a:prstGeom>
            <a:noFill/>
            <a:ln w="28575">
              <a:solidFill>
                <a:srgbClr val="000000"/>
              </a:solidFill>
              <a:round/>
              <a:headEnd/>
              <a:tailEnd/>
            </a:ln>
          </p:spPr>
          <p:txBody>
            <a:bodyPr/>
            <a:lstStyle/>
            <a:p>
              <a:endParaRPr lang="vi-VN"/>
            </a:p>
          </p:txBody>
        </p:sp>
        <p:sp>
          <p:nvSpPr>
            <p:cNvPr id="85" name="Line 144"/>
            <p:cNvSpPr>
              <a:spLocks noChangeShapeType="1"/>
            </p:cNvSpPr>
            <p:nvPr/>
          </p:nvSpPr>
          <p:spPr bwMode="auto">
            <a:xfrm>
              <a:off x="5520" y="4140"/>
              <a:ext cx="160" cy="1"/>
            </a:xfrm>
            <a:prstGeom prst="line">
              <a:avLst/>
            </a:prstGeom>
            <a:noFill/>
            <a:ln w="28575">
              <a:solidFill>
                <a:srgbClr val="000000"/>
              </a:solidFill>
              <a:round/>
              <a:headEnd/>
              <a:tailEnd/>
            </a:ln>
          </p:spPr>
          <p:txBody>
            <a:bodyPr/>
            <a:lstStyle/>
            <a:p>
              <a:endParaRPr lang="vi-VN"/>
            </a:p>
          </p:txBody>
        </p:sp>
        <p:sp>
          <p:nvSpPr>
            <p:cNvPr id="86" name="Line 145"/>
            <p:cNvSpPr>
              <a:spLocks noChangeShapeType="1"/>
            </p:cNvSpPr>
            <p:nvPr/>
          </p:nvSpPr>
          <p:spPr bwMode="auto">
            <a:xfrm>
              <a:off x="5100" y="4610"/>
              <a:ext cx="160" cy="1"/>
            </a:xfrm>
            <a:prstGeom prst="line">
              <a:avLst/>
            </a:prstGeom>
            <a:noFill/>
            <a:ln w="28575">
              <a:solidFill>
                <a:srgbClr val="000000"/>
              </a:solidFill>
              <a:round/>
              <a:headEnd/>
              <a:tailEnd/>
            </a:ln>
          </p:spPr>
          <p:txBody>
            <a:bodyPr/>
            <a:lstStyle/>
            <a:p>
              <a:endParaRPr lang="vi-VN"/>
            </a:p>
          </p:txBody>
        </p:sp>
        <p:sp>
          <p:nvSpPr>
            <p:cNvPr id="87" name="Line 146"/>
            <p:cNvSpPr>
              <a:spLocks noChangeShapeType="1"/>
            </p:cNvSpPr>
            <p:nvPr/>
          </p:nvSpPr>
          <p:spPr bwMode="auto">
            <a:xfrm>
              <a:off x="5700" y="3960"/>
              <a:ext cx="160" cy="1"/>
            </a:xfrm>
            <a:prstGeom prst="line">
              <a:avLst/>
            </a:prstGeom>
            <a:noFill/>
            <a:ln w="28575">
              <a:solidFill>
                <a:srgbClr val="000000"/>
              </a:solidFill>
              <a:round/>
              <a:headEnd/>
              <a:tailEnd/>
            </a:ln>
          </p:spPr>
          <p:txBody>
            <a:bodyPr/>
            <a:lstStyle/>
            <a:p>
              <a:endParaRPr lang="vi-VN"/>
            </a:p>
          </p:txBody>
        </p:sp>
        <p:sp>
          <p:nvSpPr>
            <p:cNvPr id="88" name="Line 147"/>
            <p:cNvSpPr>
              <a:spLocks noChangeShapeType="1"/>
            </p:cNvSpPr>
            <p:nvPr/>
          </p:nvSpPr>
          <p:spPr bwMode="auto">
            <a:xfrm>
              <a:off x="5310" y="4330"/>
              <a:ext cx="160" cy="1"/>
            </a:xfrm>
            <a:prstGeom prst="line">
              <a:avLst/>
            </a:prstGeom>
            <a:noFill/>
            <a:ln w="28575">
              <a:solidFill>
                <a:srgbClr val="000000"/>
              </a:solidFill>
              <a:round/>
              <a:headEnd/>
              <a:tailEnd/>
            </a:ln>
          </p:spPr>
          <p:txBody>
            <a:bodyPr/>
            <a:lstStyle/>
            <a:p>
              <a:endParaRPr lang="vi-VN"/>
            </a:p>
          </p:txBody>
        </p:sp>
        <p:sp>
          <p:nvSpPr>
            <p:cNvPr id="89" name="Line 148"/>
            <p:cNvSpPr>
              <a:spLocks noChangeShapeType="1"/>
            </p:cNvSpPr>
            <p:nvPr/>
          </p:nvSpPr>
          <p:spPr bwMode="auto">
            <a:xfrm>
              <a:off x="7540" y="4200"/>
              <a:ext cx="160" cy="1"/>
            </a:xfrm>
            <a:prstGeom prst="line">
              <a:avLst/>
            </a:prstGeom>
            <a:noFill/>
            <a:ln w="28575">
              <a:solidFill>
                <a:srgbClr val="000000"/>
              </a:solidFill>
              <a:round/>
              <a:headEnd/>
              <a:tailEnd/>
            </a:ln>
          </p:spPr>
          <p:txBody>
            <a:bodyPr/>
            <a:lstStyle/>
            <a:p>
              <a:endParaRPr lang="vi-VN"/>
            </a:p>
          </p:txBody>
        </p:sp>
        <p:sp>
          <p:nvSpPr>
            <p:cNvPr id="90" name="Line 149"/>
            <p:cNvSpPr>
              <a:spLocks noChangeShapeType="1"/>
            </p:cNvSpPr>
            <p:nvPr/>
          </p:nvSpPr>
          <p:spPr bwMode="auto">
            <a:xfrm>
              <a:off x="7120" y="4670"/>
              <a:ext cx="160" cy="1"/>
            </a:xfrm>
            <a:prstGeom prst="line">
              <a:avLst/>
            </a:prstGeom>
            <a:noFill/>
            <a:ln w="28575">
              <a:solidFill>
                <a:srgbClr val="000000"/>
              </a:solidFill>
              <a:round/>
              <a:headEnd/>
              <a:tailEnd/>
            </a:ln>
          </p:spPr>
          <p:txBody>
            <a:bodyPr/>
            <a:lstStyle/>
            <a:p>
              <a:endParaRPr lang="vi-VN"/>
            </a:p>
          </p:txBody>
        </p:sp>
        <p:sp>
          <p:nvSpPr>
            <p:cNvPr id="91" name="Line 150"/>
            <p:cNvSpPr>
              <a:spLocks noChangeShapeType="1"/>
            </p:cNvSpPr>
            <p:nvPr/>
          </p:nvSpPr>
          <p:spPr bwMode="auto">
            <a:xfrm>
              <a:off x="7720" y="4020"/>
              <a:ext cx="160" cy="1"/>
            </a:xfrm>
            <a:prstGeom prst="line">
              <a:avLst/>
            </a:prstGeom>
            <a:noFill/>
            <a:ln w="28575">
              <a:solidFill>
                <a:srgbClr val="000000"/>
              </a:solidFill>
              <a:round/>
              <a:headEnd/>
              <a:tailEnd/>
            </a:ln>
          </p:spPr>
          <p:txBody>
            <a:bodyPr/>
            <a:lstStyle/>
            <a:p>
              <a:endParaRPr lang="vi-VN"/>
            </a:p>
          </p:txBody>
        </p:sp>
        <p:sp>
          <p:nvSpPr>
            <p:cNvPr id="92" name="Line 151"/>
            <p:cNvSpPr>
              <a:spLocks noChangeShapeType="1"/>
            </p:cNvSpPr>
            <p:nvPr/>
          </p:nvSpPr>
          <p:spPr bwMode="auto">
            <a:xfrm>
              <a:off x="7330" y="4390"/>
              <a:ext cx="160" cy="1"/>
            </a:xfrm>
            <a:prstGeom prst="line">
              <a:avLst/>
            </a:prstGeom>
            <a:noFill/>
            <a:ln w="28575">
              <a:solidFill>
                <a:srgbClr val="000000"/>
              </a:solidFill>
              <a:round/>
              <a:headEnd/>
              <a:tailEnd/>
            </a:ln>
          </p:spPr>
          <p:txBody>
            <a:bodyPr/>
            <a:lstStyle/>
            <a:p>
              <a:endParaRPr lang="vi-VN"/>
            </a:p>
          </p:txBody>
        </p:sp>
        <p:sp>
          <p:nvSpPr>
            <p:cNvPr id="93" name="Line 152"/>
            <p:cNvSpPr>
              <a:spLocks noChangeShapeType="1"/>
            </p:cNvSpPr>
            <p:nvPr/>
          </p:nvSpPr>
          <p:spPr bwMode="auto">
            <a:xfrm>
              <a:off x="7920" y="4180"/>
              <a:ext cx="160" cy="1"/>
            </a:xfrm>
            <a:prstGeom prst="line">
              <a:avLst/>
            </a:prstGeom>
            <a:noFill/>
            <a:ln w="28575">
              <a:solidFill>
                <a:srgbClr val="000000"/>
              </a:solidFill>
              <a:round/>
              <a:headEnd/>
              <a:tailEnd/>
            </a:ln>
          </p:spPr>
          <p:txBody>
            <a:bodyPr/>
            <a:lstStyle/>
            <a:p>
              <a:endParaRPr lang="vi-VN"/>
            </a:p>
          </p:txBody>
        </p:sp>
        <p:sp>
          <p:nvSpPr>
            <p:cNvPr id="94" name="Line 153"/>
            <p:cNvSpPr>
              <a:spLocks noChangeShapeType="1"/>
            </p:cNvSpPr>
            <p:nvPr/>
          </p:nvSpPr>
          <p:spPr bwMode="auto">
            <a:xfrm>
              <a:off x="7500" y="4650"/>
              <a:ext cx="160" cy="1"/>
            </a:xfrm>
            <a:prstGeom prst="line">
              <a:avLst/>
            </a:prstGeom>
            <a:noFill/>
            <a:ln w="28575">
              <a:solidFill>
                <a:srgbClr val="000000"/>
              </a:solidFill>
              <a:round/>
              <a:headEnd/>
              <a:tailEnd/>
            </a:ln>
          </p:spPr>
          <p:txBody>
            <a:bodyPr/>
            <a:lstStyle/>
            <a:p>
              <a:endParaRPr lang="vi-VN"/>
            </a:p>
          </p:txBody>
        </p:sp>
        <p:sp>
          <p:nvSpPr>
            <p:cNvPr id="95" name="Line 154"/>
            <p:cNvSpPr>
              <a:spLocks noChangeShapeType="1"/>
            </p:cNvSpPr>
            <p:nvPr/>
          </p:nvSpPr>
          <p:spPr bwMode="auto">
            <a:xfrm>
              <a:off x="8100" y="4000"/>
              <a:ext cx="160" cy="1"/>
            </a:xfrm>
            <a:prstGeom prst="line">
              <a:avLst/>
            </a:prstGeom>
            <a:noFill/>
            <a:ln w="28575">
              <a:solidFill>
                <a:srgbClr val="000000"/>
              </a:solidFill>
              <a:round/>
              <a:headEnd/>
              <a:tailEnd/>
            </a:ln>
          </p:spPr>
          <p:txBody>
            <a:bodyPr/>
            <a:lstStyle/>
            <a:p>
              <a:endParaRPr lang="vi-VN"/>
            </a:p>
          </p:txBody>
        </p:sp>
        <p:sp>
          <p:nvSpPr>
            <p:cNvPr id="96" name="Line 155"/>
            <p:cNvSpPr>
              <a:spLocks noChangeShapeType="1"/>
            </p:cNvSpPr>
            <p:nvPr/>
          </p:nvSpPr>
          <p:spPr bwMode="auto">
            <a:xfrm>
              <a:off x="7710" y="4370"/>
              <a:ext cx="160" cy="1"/>
            </a:xfrm>
            <a:prstGeom prst="line">
              <a:avLst/>
            </a:prstGeom>
            <a:noFill/>
            <a:ln w="28575">
              <a:solidFill>
                <a:srgbClr val="000000"/>
              </a:solidFill>
              <a:round/>
              <a:headEnd/>
              <a:tailEnd/>
            </a:ln>
          </p:spPr>
          <p:txBody>
            <a:bodyPr/>
            <a:lstStyle/>
            <a:p>
              <a:endParaRPr lang="vi-VN"/>
            </a:p>
          </p:txBody>
        </p:sp>
        <p:sp>
          <p:nvSpPr>
            <p:cNvPr id="97" name="AutoShape 156"/>
            <p:cNvSpPr>
              <a:spLocks noChangeArrowheads="1"/>
            </p:cNvSpPr>
            <p:nvPr/>
          </p:nvSpPr>
          <p:spPr bwMode="auto">
            <a:xfrm>
              <a:off x="5008" y="3988"/>
              <a:ext cx="3340" cy="500"/>
            </a:xfrm>
            <a:prstGeom prst="rightArrow">
              <a:avLst>
                <a:gd name="adj1" fmla="val 64287"/>
                <a:gd name="adj2" fmla="val 178999"/>
              </a:avLst>
            </a:prstGeom>
            <a:noFill/>
            <a:ln w="9525">
              <a:solidFill>
                <a:srgbClr val="000000"/>
              </a:solidFill>
              <a:miter lim="800000"/>
              <a:headEnd/>
              <a:tailEnd/>
            </a:ln>
          </p:spPr>
          <p:txBody>
            <a:bodyPr/>
            <a:lstStyle/>
            <a:p>
              <a:endParaRPr lang="vi-VN">
                <a:latin typeface="Gill Sans MT" pitchFamily="34" charset="0"/>
              </a:endParaRPr>
            </a:p>
          </p:txBody>
        </p:sp>
        <p:sp>
          <p:nvSpPr>
            <p:cNvPr id="98" name="AutoShape 157"/>
            <p:cNvSpPr>
              <a:spLocks noChangeArrowheads="1"/>
            </p:cNvSpPr>
            <p:nvPr/>
          </p:nvSpPr>
          <p:spPr bwMode="auto">
            <a:xfrm rot="1317491">
              <a:off x="6071" y="4417"/>
              <a:ext cx="290" cy="401"/>
            </a:xfrm>
            <a:prstGeom prst="downArrow">
              <a:avLst>
                <a:gd name="adj1" fmla="val 53148"/>
                <a:gd name="adj2" fmla="val 56847"/>
              </a:avLst>
            </a:prstGeom>
            <a:noFill/>
            <a:ln w="9525">
              <a:solidFill>
                <a:srgbClr val="000000"/>
              </a:solidFill>
              <a:miter lim="800000"/>
              <a:headEnd/>
              <a:tailEnd/>
            </a:ln>
          </p:spPr>
          <p:txBody>
            <a:bodyPr/>
            <a:lstStyle/>
            <a:p>
              <a:endParaRPr lang="vi-VN">
                <a:latin typeface="Gill Sans MT" pitchFamily="34" charset="0"/>
              </a:endParaRPr>
            </a:p>
          </p:txBody>
        </p:sp>
      </p:grpSp>
      <p:pic>
        <p:nvPicPr>
          <p:cNvPr id="2" name="Picture 1"/>
          <p:cNvPicPr>
            <a:picLocks noChangeAspect="1"/>
          </p:cNvPicPr>
          <p:nvPr/>
        </p:nvPicPr>
        <p:blipFill>
          <a:blip r:embed="rId2"/>
          <a:stretch>
            <a:fillRect/>
          </a:stretch>
        </p:blipFill>
        <p:spPr>
          <a:xfrm>
            <a:off x="5802348" y="2254187"/>
            <a:ext cx="3356136" cy="28021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0" y="0"/>
            <a:ext cx="9144000" cy="7072338"/>
          </a:xfrm>
        </p:spPr>
        <p:txBody>
          <a:bodyPr>
            <a:noAutofit/>
          </a:bodyPr>
          <a:lstStyle/>
          <a:p>
            <a:pPr marL="365760" indent="-283464" algn="just" fontAlgn="auto">
              <a:spcAft>
                <a:spcPts val="0"/>
              </a:spcAft>
              <a:buFont typeface="Wingdings 2"/>
              <a:buNone/>
              <a:defRPr/>
            </a:pPr>
            <a:r>
              <a:rPr lang="en-US" sz="2800">
                <a:solidFill>
                  <a:srgbClr val="FF0000"/>
                </a:solidFill>
                <a:latin typeface="Times New Roman" pitchFamily="18" charset="0"/>
                <a:cs typeface="Times New Roman" pitchFamily="18" charset="0"/>
              </a:rPr>
              <a:t> </a:t>
            </a:r>
            <a:r>
              <a:rPr lang="en-US" sz="2800" smtClean="0">
                <a:solidFill>
                  <a:srgbClr val="FF0000"/>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Trạng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thái</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bão</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hoà</a:t>
            </a:r>
            <a:r>
              <a:rPr lang="en-US" b="1" dirty="0" smtClean="0">
                <a:solidFill>
                  <a:srgbClr val="FF0000"/>
                </a:solidFill>
                <a:latin typeface="Times New Roman" pitchFamily="18" charset="0"/>
                <a:cs typeface="Times New Roman" pitchFamily="18" charset="0"/>
              </a:rPr>
              <a:t>:</a:t>
            </a:r>
            <a:endParaRPr lang="en-US" dirty="0" smtClean="0">
              <a:solidFill>
                <a:srgbClr val="FF0000"/>
              </a:solidFill>
              <a:latin typeface="Times New Roman" pitchFamily="18" charset="0"/>
              <a:cs typeface="Times New Roman" pitchFamily="18" charset="0"/>
            </a:endParaRPr>
          </a:p>
          <a:p>
            <a:pPr marL="0" indent="82550" algn="just" fontAlgn="auto">
              <a:spcAft>
                <a:spcPts val="0"/>
              </a:spcAft>
              <a:buFont typeface="Wingdings 2"/>
              <a:buNone/>
              <a:defRPr/>
            </a:pPr>
            <a:r>
              <a:rPr lang="en-US" sz="2800" smtClean="0">
                <a:latin typeface="Times New Roman" pitchFamily="18" charset="0"/>
                <a:cs typeface="Times New Roman" pitchFamily="18" charset="0"/>
              </a:rPr>
              <a:t>- Nếu </a:t>
            </a:r>
            <a:r>
              <a:rPr lang="en-US" sz="2800" dirty="0" err="1" smtClean="0">
                <a:latin typeface="Times New Roman" pitchFamily="18" charset="0"/>
                <a:cs typeface="Times New Roman" pitchFamily="18" charset="0"/>
              </a:rPr>
              <a:t>ta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trở</a:t>
            </a:r>
            <a:r>
              <a:rPr lang="en-US" sz="2800" dirty="0" smtClean="0">
                <a:latin typeface="Times New Roman" pitchFamily="18" charset="0"/>
                <a:cs typeface="Times New Roman" pitchFamily="18" charset="0"/>
              </a:rPr>
              <a:t> R</a:t>
            </a:r>
            <a:r>
              <a:rPr lang="en-US" sz="2800" baseline="-250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dòng</a:t>
            </a:r>
            <a:r>
              <a:rPr lang="en-US" sz="2800" dirty="0" smtClean="0">
                <a:latin typeface="Times New Roman" pitchFamily="18" charset="0"/>
                <a:cs typeface="Times New Roman" pitchFamily="18" charset="0"/>
              </a:rPr>
              <a:t> I</a:t>
            </a:r>
            <a:r>
              <a:rPr lang="en-US" sz="2800" baseline="-250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rPr>
              <a:t> </a:t>
            </a:r>
            <a:r>
              <a:rPr lang="en-US" sz="2800" err="1" smtClean="0">
                <a:latin typeface="Times New Roman" pitchFamily="18" charset="0"/>
                <a:cs typeface="Times New Roman" pitchFamily="18" charset="0"/>
              </a:rPr>
              <a:t>tăng</a:t>
            </a:r>
            <a:r>
              <a:rPr lang="en-US" sz="2800" smtClean="0">
                <a:latin typeface="Times New Roman" pitchFamily="18" charset="0"/>
                <a:cs typeface="Times New Roman" pitchFamily="18" charset="0"/>
              </a:rPr>
              <a:t>      dòng </a:t>
            </a:r>
            <a:r>
              <a:rPr lang="en-US" sz="2800" dirty="0" smtClean="0">
                <a:latin typeface="Times New Roman" pitchFamily="18" charset="0"/>
                <a:cs typeface="Times New Roman" pitchFamily="18" charset="0"/>
              </a:rPr>
              <a:t>I</a:t>
            </a:r>
            <a:r>
              <a:rPr lang="en-US" sz="2800" baseline="-25000" dirty="0" smtClean="0">
                <a:latin typeface="Times New Roman" pitchFamily="18" charset="0"/>
                <a:cs typeface="Times New Roman" pitchFamily="18" charset="0"/>
              </a:rPr>
              <a:t>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gấp</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sym typeface="Symbol"/>
              </a:rPr>
              <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lần</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dòng</a:t>
            </a:r>
            <a:r>
              <a:rPr lang="en-US" sz="2800" dirty="0" smtClean="0">
                <a:latin typeface="Times New Roman" pitchFamily="18" charset="0"/>
                <a:cs typeface="Times New Roman" pitchFamily="18" charset="0"/>
              </a:rPr>
              <a:t> </a:t>
            </a:r>
            <a:r>
              <a:rPr lang="en-US" sz="2800" smtClean="0">
                <a:latin typeface="Times New Roman" pitchFamily="18" charset="0"/>
                <a:cs typeface="Times New Roman" pitchFamily="18" charset="0"/>
              </a:rPr>
              <a:t>I</a:t>
            </a:r>
            <a:r>
              <a:rPr lang="en-US" sz="2800" baseline="-25000" smtClean="0">
                <a:latin typeface="Times New Roman" pitchFamily="18" charset="0"/>
                <a:cs typeface="Times New Roman" pitchFamily="18" charset="0"/>
              </a:rPr>
              <a:t>B</a:t>
            </a:r>
            <a:r>
              <a:rPr lang="en-US" sz="2800" smtClean="0">
                <a:latin typeface="Times New Roman" pitchFamily="18" charset="0"/>
                <a:cs typeface="Times New Roman" pitchFamily="18" charset="0"/>
              </a:rPr>
              <a:t> . </a:t>
            </a:r>
            <a:endParaRPr lang="en-US" sz="2800" dirty="0" smtClean="0">
              <a:latin typeface="Times New Roman" pitchFamily="18" charset="0"/>
              <a:cs typeface="Times New Roman" pitchFamily="18" charset="0"/>
            </a:endParaRPr>
          </a:p>
          <a:p>
            <a:pPr marL="0" indent="82550" algn="just" fontAlgn="auto">
              <a:spcAft>
                <a:spcPts val="0"/>
              </a:spcAft>
              <a:buFontTx/>
              <a:buChar char="-"/>
              <a:defRPr/>
            </a:pPr>
            <a:r>
              <a:rPr lang="vi-VN" sz="2800" smtClean="0">
                <a:latin typeface="Times New Roman" pitchFamily="18" charset="0"/>
                <a:cs typeface="Times New Roman" pitchFamily="18" charset="0"/>
              </a:rPr>
              <a:t>Nếu </a:t>
            </a:r>
            <a:r>
              <a:rPr lang="vi-VN" sz="2800" dirty="0" smtClean="0">
                <a:latin typeface="Times New Roman" pitchFamily="18" charset="0"/>
                <a:cs typeface="Times New Roman" pitchFamily="18" charset="0"/>
              </a:rPr>
              <a:t>ta tiếp tục giảm R</a:t>
            </a:r>
            <a:r>
              <a:rPr lang="vi-VN" sz="2800" baseline="-25000" dirty="0" smtClean="0">
                <a:latin typeface="Times New Roman" pitchFamily="18" charset="0"/>
                <a:cs typeface="Times New Roman" pitchFamily="18" charset="0"/>
              </a:rPr>
              <a:t>B</a:t>
            </a:r>
            <a:r>
              <a:rPr lang="vi-VN" sz="2800" dirty="0" smtClean="0">
                <a:latin typeface="Times New Roman" pitchFamily="18" charset="0"/>
                <a:cs typeface="Times New Roman" pitchFamily="18" charset="0"/>
              </a:rPr>
              <a:t>  thì dòng I</a:t>
            </a:r>
            <a:r>
              <a:rPr lang="vi-VN" sz="2800" baseline="-25000" dirty="0" smtClean="0">
                <a:latin typeface="Times New Roman" pitchFamily="18" charset="0"/>
                <a:cs typeface="Times New Roman" pitchFamily="18" charset="0"/>
              </a:rPr>
              <a:t>B</a:t>
            </a:r>
            <a:r>
              <a:rPr lang="vi-VN" sz="2800" dirty="0" smtClean="0">
                <a:latin typeface="Times New Roman" pitchFamily="18" charset="0"/>
                <a:cs typeface="Times New Roman" pitchFamily="18" charset="0"/>
              </a:rPr>
              <a:t>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tiếp tục  tăng cho đến lúc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 I</a:t>
            </a:r>
            <a:r>
              <a:rPr lang="vi-VN" sz="2800" baseline="-250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sym typeface="Symbol"/>
              </a:rPr>
              <a:t></a:t>
            </a:r>
            <a:r>
              <a:rPr lang="vi-VN" sz="2800" dirty="0" smtClean="0">
                <a:latin typeface="Times New Roman" pitchFamily="18" charset="0"/>
                <a:cs typeface="Times New Roman" pitchFamily="18" charset="0"/>
              </a:rPr>
              <a:t> </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max (ta </a:t>
            </a:r>
            <a:r>
              <a:rPr lang="vi-VN" sz="2800" dirty="0" smtClean="0">
                <a:latin typeface="Times New Roman" pitchFamily="18" charset="0"/>
                <a:cs typeface="Times New Roman" pitchFamily="18" charset="0"/>
              </a:rPr>
              <a:t>tăng điện áp phân cực bằng cách giảm điện trở </a:t>
            </a:r>
            <a:r>
              <a:rPr lang="vi-VN" sz="2800" smtClean="0">
                <a:latin typeface="Times New Roman" pitchFamily="18" charset="0"/>
                <a:cs typeface="Times New Roman" pitchFamily="18" charset="0"/>
              </a:rPr>
              <a:t>R</a:t>
            </a:r>
            <a:r>
              <a:rPr lang="vi-VN" sz="2800" baseline="-25000" smtClean="0">
                <a:latin typeface="Times New Roman" pitchFamily="18" charset="0"/>
                <a:cs typeface="Times New Roman" pitchFamily="18" charset="0"/>
              </a:rPr>
              <a:t>B</a:t>
            </a:r>
            <a:r>
              <a:rPr lang="vi-VN" sz="2800" smtClean="0">
                <a:latin typeface="Times New Roman" pitchFamily="18" charset="0"/>
                <a:cs typeface="Times New Roman" pitchFamily="18" charset="0"/>
              </a:rPr>
              <a:t> ) thì </a:t>
            </a:r>
            <a:r>
              <a:rPr lang="vi-VN" sz="2800" dirty="0" smtClean="0">
                <a:latin typeface="Times New Roman" pitchFamily="18" charset="0"/>
                <a:cs typeface="Times New Roman" pitchFamily="18" charset="0"/>
              </a:rPr>
              <a:t>dòng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không tăng được nữa tức </a:t>
            </a:r>
            <a:r>
              <a:rPr lang="vi-VN" sz="2800" smtClean="0">
                <a:latin typeface="Times New Roman" pitchFamily="18" charset="0"/>
                <a:cs typeface="Times New Roman" pitchFamily="18" charset="0"/>
              </a:rPr>
              <a:t>là </a:t>
            </a:r>
          </a:p>
          <a:p>
            <a:pPr marL="0" indent="82550" algn="just" fontAlgn="auto">
              <a:spcAft>
                <a:spcPts val="0"/>
              </a:spcAft>
              <a:buNone/>
              <a:defRPr/>
            </a:pP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&lt; I</a:t>
            </a:r>
            <a:r>
              <a:rPr lang="vi-VN" sz="2800" baseline="-25000" dirty="0" smtClean="0">
                <a:latin typeface="Times New Roman" pitchFamily="18" charset="0"/>
                <a:cs typeface="Times New Roman" pitchFamily="18" charset="0"/>
              </a:rPr>
              <a:t>B</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sym typeface="Symbol"/>
              </a:rPr>
              <a:t></a:t>
            </a:r>
            <a:r>
              <a:rPr lang="vi-VN" sz="2800" dirty="0" smtClean="0">
                <a:latin typeface="Times New Roman" pitchFamily="18" charset="0"/>
                <a:cs typeface="Times New Roman" pitchFamily="18" charset="0"/>
              </a:rPr>
              <a:t> người ta nói transistor đã </a:t>
            </a:r>
            <a:r>
              <a:rPr lang="vi-VN" sz="2800" smtClean="0">
                <a:latin typeface="Times New Roman" pitchFamily="18" charset="0"/>
                <a:cs typeface="Times New Roman" pitchFamily="18" charset="0"/>
              </a:rPr>
              <a:t>bảo hòa.</a:t>
            </a:r>
            <a:endParaRPr lang="en-US" sz="2800" dirty="0" smtClean="0">
              <a:latin typeface="Times New Roman" pitchFamily="18" charset="0"/>
              <a:cs typeface="Times New Roman" pitchFamily="18" charset="0"/>
            </a:endParaRPr>
          </a:p>
          <a:p>
            <a:pPr marL="0" indent="82550" algn="just" fontAlgn="auto">
              <a:spcAft>
                <a:spcPts val="0"/>
              </a:spcAft>
              <a:buFontTx/>
              <a:buChar char="-"/>
              <a:defRPr/>
            </a:pPr>
            <a:r>
              <a:rPr lang="vi-VN" sz="2800" smtClean="0">
                <a:latin typeface="Times New Roman" pitchFamily="18" charset="0"/>
                <a:cs typeface="Times New Roman" pitchFamily="18" charset="0"/>
              </a:rPr>
              <a:t> Khi </a:t>
            </a:r>
            <a:r>
              <a:rPr lang="vi-VN" sz="2800" dirty="0" smtClean="0">
                <a:latin typeface="Times New Roman" pitchFamily="18" charset="0"/>
                <a:cs typeface="Times New Roman" pitchFamily="18" charset="0"/>
              </a:rPr>
              <a:t>transistor hoạt động ở trạng thái bảo </a:t>
            </a:r>
            <a:r>
              <a:rPr lang="vi-VN" sz="2800" smtClean="0">
                <a:latin typeface="Times New Roman" pitchFamily="18" charset="0"/>
                <a:cs typeface="Times New Roman" pitchFamily="18" charset="0"/>
              </a:rPr>
              <a:t>hòa với</a:t>
            </a:r>
          </a:p>
          <a:p>
            <a:pPr marL="0" indent="82550" algn="just" fontAlgn="auto">
              <a:spcAft>
                <a:spcPts val="0"/>
              </a:spcAft>
              <a:buNone/>
              <a:defRPr/>
            </a:pP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B</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max (hoặc </a:t>
            </a:r>
            <a:r>
              <a:rPr lang="vi-VN" sz="2800" dirty="0" smtClean="0">
                <a:latin typeface="Times New Roman" pitchFamily="18" charset="0"/>
                <a:cs typeface="Times New Roman" pitchFamily="18" charset="0"/>
              </a:rPr>
              <a:t>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&lt; I</a:t>
            </a:r>
            <a:r>
              <a:rPr lang="vi-VN" sz="2800" baseline="-25000" dirty="0" smtClean="0">
                <a:latin typeface="Times New Roman" pitchFamily="18" charset="0"/>
                <a:cs typeface="Times New Roman" pitchFamily="18" charset="0"/>
              </a:rPr>
              <a:t>B</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.Lúc này nội trở mối nối CE rất nhỏ nên điện áp V</a:t>
            </a:r>
            <a:r>
              <a:rPr lang="vi-VN" sz="2800" baseline="-25000" dirty="0" smtClean="0">
                <a:latin typeface="Times New Roman" pitchFamily="18" charset="0"/>
                <a:cs typeface="Times New Roman" pitchFamily="18" charset="0"/>
              </a:rPr>
              <a:t>CE</a:t>
            </a:r>
            <a:r>
              <a:rPr lang="vi-VN" sz="2800" dirty="0" smtClean="0">
                <a:latin typeface="Times New Roman" pitchFamily="18" charset="0"/>
                <a:cs typeface="Times New Roman" pitchFamily="18" charset="0"/>
              </a:rPr>
              <a:t> = 0.</a:t>
            </a:r>
            <a:endParaRPr lang="en-US" sz="2800" dirty="0" smtClean="0">
              <a:latin typeface="Times New Roman" pitchFamily="18" charset="0"/>
              <a:cs typeface="Times New Roman" pitchFamily="18" charset="0"/>
            </a:endParaRPr>
          </a:p>
          <a:p>
            <a:pPr marL="0" indent="82550" algn="just" fontAlgn="auto">
              <a:spcAft>
                <a:spcPts val="0"/>
              </a:spcAft>
              <a:buFont typeface="Wingdings 2"/>
              <a:buNone/>
              <a:defRPr/>
            </a:pPr>
            <a:r>
              <a:rPr lang="vi-VN" sz="2800" u="sng" dirty="0" smtClean="0">
                <a:latin typeface="Times New Roman" pitchFamily="18" charset="0"/>
                <a:cs typeface="Times New Roman" pitchFamily="18" charset="0"/>
              </a:rPr>
              <a:t>Như vậy</a:t>
            </a:r>
            <a:r>
              <a:rPr lang="vi-VN" sz="2800" dirty="0" smtClean="0">
                <a:latin typeface="Times New Roman" pitchFamily="18" charset="0"/>
                <a:cs typeface="Times New Roman" pitchFamily="18" charset="0"/>
              </a:rPr>
              <a:t>: Khi ta phân </a:t>
            </a:r>
            <a:r>
              <a:rPr lang="vi-VN" sz="2800" smtClean="0">
                <a:latin typeface="Times New Roman" pitchFamily="18" charset="0"/>
                <a:cs typeface="Times New Roman" pitchFamily="18" charset="0"/>
              </a:rPr>
              <a:t>cực thuận </a:t>
            </a:r>
            <a:r>
              <a:rPr lang="vi-VN" sz="2800" dirty="0" smtClean="0">
                <a:latin typeface="Times New Roman" pitchFamily="18" charset="0"/>
                <a:cs typeface="Times New Roman" pitchFamily="18" charset="0"/>
              </a:rPr>
              <a:t>BC </a:t>
            </a:r>
            <a:r>
              <a:rPr lang="vi-VN" sz="2800" smtClean="0">
                <a:latin typeface="Times New Roman" pitchFamily="18" charset="0"/>
                <a:cs typeface="Times New Roman" pitchFamily="18" charset="0"/>
              </a:rPr>
              <a:t>và BE  </a:t>
            </a:r>
            <a:r>
              <a:rPr lang="vi-VN" sz="2800" dirty="0" smtClean="0">
                <a:latin typeface="Times New Roman" pitchFamily="18" charset="0"/>
                <a:cs typeface="Times New Roman" pitchFamily="18" charset="0"/>
              </a:rPr>
              <a:t>thì transistor hoạt động trong vùng </a:t>
            </a:r>
            <a:r>
              <a:rPr lang="vi-VN" sz="2800" smtClean="0">
                <a:latin typeface="Times New Roman" pitchFamily="18" charset="0"/>
                <a:cs typeface="Times New Roman" pitchFamily="18" charset="0"/>
              </a:rPr>
              <a:t>bảo hòa, khi đó 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max &lt; </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B</a:t>
            </a:r>
            <a:r>
              <a:rPr lang="vi-VN" sz="2800" smtClean="0">
                <a:latin typeface="Times New Roman" pitchFamily="18" charset="0"/>
                <a:cs typeface="Times New Roman" pitchFamily="18" charset="0"/>
              </a:rPr>
              <a:t> </a:t>
            </a:r>
            <a:r>
              <a:rPr lang="en-US" sz="2800" smtClean="0">
                <a:latin typeface="Times New Roman" pitchFamily="18" charset="0"/>
                <a:cs typeface="Times New Roman" pitchFamily="18" charset="0"/>
              </a:rPr>
              <a:t>.</a:t>
            </a:r>
            <a:r>
              <a:rPr lang="en-US" sz="280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rPr>
              <a:t> , V</a:t>
            </a:r>
            <a:r>
              <a:rPr lang="vi-VN" sz="2800" baseline="-25000" smtClean="0">
                <a:latin typeface="Times New Roman" pitchFamily="18" charset="0"/>
                <a:cs typeface="Times New Roman" pitchFamily="18" charset="0"/>
              </a:rPr>
              <a:t>CE</a:t>
            </a:r>
            <a:r>
              <a:rPr lang="vi-VN" sz="2800" smtClean="0">
                <a:latin typeface="Times New Roman" pitchFamily="18" charset="0"/>
                <a:cs typeface="Times New Roman" pitchFamily="18" charset="0"/>
              </a:rPr>
              <a:t> = 0V </a:t>
            </a:r>
          </a:p>
          <a:p>
            <a:pPr marL="0" indent="82550" algn="just" fontAlgn="auto">
              <a:spcAft>
                <a:spcPts val="0"/>
              </a:spcAft>
              <a:buFont typeface="Wingdings 2"/>
              <a:buNone/>
              <a:defRPr/>
            </a:pPr>
            <a:r>
              <a:rPr lang="vi-VN" sz="2800" smtClean="0">
                <a:solidFill>
                  <a:srgbClr val="FF0000"/>
                </a:solidFill>
                <a:latin typeface="Times New Roman" pitchFamily="18" charset="0"/>
                <a:cs typeface="Times New Roman" pitchFamily="18" charset="0"/>
              </a:rPr>
              <a:t>Trong </a:t>
            </a:r>
            <a:r>
              <a:rPr lang="vi-VN" sz="2800" dirty="0" smtClean="0">
                <a:solidFill>
                  <a:srgbClr val="FF0000"/>
                </a:solidFill>
                <a:latin typeface="Times New Roman" pitchFamily="18" charset="0"/>
                <a:cs typeface="Times New Roman" pitchFamily="18" charset="0"/>
              </a:rPr>
              <a:t>mạch ĐTCS, transistor chỉ làm việc ở 2 trạng thái ngưng dẫn và </a:t>
            </a:r>
            <a:r>
              <a:rPr lang="vi-VN" sz="2800" smtClean="0">
                <a:solidFill>
                  <a:srgbClr val="FF0000"/>
                </a:solidFill>
                <a:latin typeface="Times New Roman" pitchFamily="18" charset="0"/>
                <a:cs typeface="Times New Roman" pitchFamily="18" charset="0"/>
              </a:rPr>
              <a:t>bão hòa.</a:t>
            </a:r>
            <a:endParaRPr lang="en-US" sz="2800" dirty="0" smtClean="0">
              <a:solidFill>
                <a:srgbClr val="FF0000"/>
              </a:solidFill>
              <a:latin typeface="Times New Roman" pitchFamily="18" charset="0"/>
              <a:cs typeface="Times New Roman" pitchFamily="18" charset="0"/>
            </a:endParaRPr>
          </a:p>
          <a:p>
            <a:pPr marL="365760" indent="-283464" fontAlgn="auto">
              <a:spcAft>
                <a:spcPts val="0"/>
              </a:spcAft>
              <a:buFont typeface="Wingdings 2"/>
              <a:buNone/>
              <a:defRPr/>
            </a:pPr>
            <a:endParaRPr lang="en-US" sz="2800" dirty="0"/>
          </a:p>
        </p:txBody>
      </p:sp>
      <p:cxnSp>
        <p:nvCxnSpPr>
          <p:cNvPr id="6" name="Straight Arrow Connector 5"/>
          <p:cNvCxnSpPr/>
          <p:nvPr/>
        </p:nvCxnSpPr>
        <p:spPr>
          <a:xfrm>
            <a:off x="6286512" y="855644"/>
            <a:ext cx="500066" cy="1588"/>
          </a:xfrm>
          <a:prstGeom prst="straightConnector1">
            <a:avLst/>
          </a:prstGeom>
          <a:ln>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aphicFrame>
        <p:nvGraphicFramePr>
          <p:cNvPr id="25601" name="Object 1"/>
          <p:cNvGraphicFramePr>
            <a:graphicFrameLocks noChangeAspect="1"/>
          </p:cNvGraphicFramePr>
          <p:nvPr/>
        </p:nvGraphicFramePr>
        <p:xfrm>
          <a:off x="428596" y="214290"/>
          <a:ext cx="8405096" cy="6371217"/>
        </p:xfrm>
        <a:graphic>
          <a:graphicData uri="http://schemas.openxmlformats.org/presentationml/2006/ole">
            <mc:AlternateContent xmlns:mc="http://schemas.openxmlformats.org/markup-compatibility/2006">
              <mc:Choice xmlns:v="urn:schemas-microsoft-com:vml" Requires="v">
                <p:oleObj spid="_x0000_s132099" r:id="rId3" imgW="3551406" imgH="2778245" progId="">
                  <p:embed/>
                </p:oleObj>
              </mc:Choice>
              <mc:Fallback>
                <p:oleObj r:id="rId3" imgW="3551406" imgH="2778245" progId="">
                  <p:embed/>
                  <p:pic>
                    <p:nvPicPr>
                      <p:cNvPr id="25601"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596" y="214290"/>
                        <a:ext cx="8405096" cy="637121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314688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990600" y="3277590"/>
            <a:ext cx="533400" cy="227610"/>
          </a:xfrm>
          <a:prstGeom prst="rect">
            <a:avLst/>
          </a:prstGeom>
          <a:noFill/>
          <a:ln w="9525">
            <a:solidFill>
              <a:schemeClr val="tx1"/>
            </a:solidFill>
            <a:miter lim="800000"/>
            <a:headEnd/>
            <a:tailEnd/>
          </a:ln>
          <a:effectLst/>
        </p:spPr>
        <p:txBody>
          <a:bodyPr wrap="none" anchor="ctr"/>
          <a:lstStyle/>
          <a:p>
            <a:endParaRPr lang="vi-VN"/>
          </a:p>
        </p:txBody>
      </p:sp>
      <p:sp>
        <p:nvSpPr>
          <p:cNvPr id="6" name="Text Box 24"/>
          <p:cNvSpPr txBox="1">
            <a:spLocks noChangeArrowheads="1"/>
          </p:cNvSpPr>
          <p:nvPr/>
        </p:nvSpPr>
        <p:spPr bwMode="auto">
          <a:xfrm>
            <a:off x="1828800" y="3048000"/>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B</a:t>
            </a:r>
          </a:p>
        </p:txBody>
      </p:sp>
      <p:sp>
        <p:nvSpPr>
          <p:cNvPr id="7" name="Line 19"/>
          <p:cNvSpPr>
            <a:spLocks noChangeShapeType="1"/>
          </p:cNvSpPr>
          <p:nvPr/>
        </p:nvSpPr>
        <p:spPr bwMode="auto">
          <a:xfrm flipH="1">
            <a:off x="609600" y="3357562"/>
            <a:ext cx="381000" cy="0"/>
          </a:xfrm>
          <a:prstGeom prst="line">
            <a:avLst/>
          </a:prstGeom>
          <a:noFill/>
          <a:ln w="9525">
            <a:solidFill>
              <a:schemeClr val="tx1"/>
            </a:solidFill>
            <a:round/>
            <a:headEnd/>
            <a:tailEnd/>
          </a:ln>
          <a:effectLst/>
        </p:spPr>
        <p:txBody>
          <a:bodyPr/>
          <a:lstStyle/>
          <a:p>
            <a:endParaRPr lang="vi-VN"/>
          </a:p>
        </p:txBody>
      </p:sp>
      <p:sp>
        <p:nvSpPr>
          <p:cNvPr id="8" name="Line 5"/>
          <p:cNvSpPr>
            <a:spLocks noChangeShapeType="1"/>
          </p:cNvSpPr>
          <p:nvPr/>
        </p:nvSpPr>
        <p:spPr bwMode="auto">
          <a:xfrm>
            <a:off x="1528746" y="3357562"/>
            <a:ext cx="685800" cy="0"/>
          </a:xfrm>
          <a:prstGeom prst="line">
            <a:avLst/>
          </a:prstGeom>
          <a:noFill/>
          <a:ln w="9525">
            <a:solidFill>
              <a:schemeClr val="tx1"/>
            </a:solidFill>
            <a:round/>
            <a:headEnd/>
            <a:tailEnd type="triangle" w="med" len="med"/>
          </a:ln>
          <a:effectLst/>
        </p:spPr>
        <p:txBody>
          <a:bodyPr/>
          <a:lstStyle/>
          <a:p>
            <a:endParaRPr lang="vi-VN"/>
          </a:p>
        </p:txBody>
      </p:sp>
      <p:sp>
        <p:nvSpPr>
          <p:cNvPr id="9" name="Line 6"/>
          <p:cNvSpPr>
            <a:spLocks noChangeShapeType="1"/>
          </p:cNvSpPr>
          <p:nvPr/>
        </p:nvSpPr>
        <p:spPr bwMode="auto">
          <a:xfrm>
            <a:off x="2209800" y="3143248"/>
            <a:ext cx="0" cy="457200"/>
          </a:xfrm>
          <a:prstGeom prst="line">
            <a:avLst/>
          </a:prstGeom>
          <a:noFill/>
          <a:ln w="9525">
            <a:solidFill>
              <a:schemeClr val="tx1"/>
            </a:solidFill>
            <a:round/>
            <a:headEnd/>
            <a:tailEnd/>
          </a:ln>
          <a:effectLst/>
        </p:spPr>
        <p:txBody>
          <a:bodyPr/>
          <a:lstStyle/>
          <a:p>
            <a:endParaRPr lang="vi-VN"/>
          </a:p>
        </p:txBody>
      </p:sp>
      <p:sp>
        <p:nvSpPr>
          <p:cNvPr id="10" name="Freeform 7"/>
          <p:cNvSpPr>
            <a:spLocks/>
          </p:cNvSpPr>
          <p:nvPr/>
        </p:nvSpPr>
        <p:spPr bwMode="auto">
          <a:xfrm>
            <a:off x="2209800" y="2524124"/>
            <a:ext cx="381000" cy="762000"/>
          </a:xfrm>
          <a:custGeom>
            <a:avLst/>
            <a:gdLst/>
            <a:ahLst/>
            <a:cxnLst>
              <a:cxn ang="0">
                <a:pos x="0" y="480"/>
              </a:cxn>
              <a:cxn ang="0">
                <a:pos x="240" y="336"/>
              </a:cxn>
              <a:cxn ang="0">
                <a:pos x="240" y="0"/>
              </a:cxn>
            </a:cxnLst>
            <a:rect l="0" t="0" r="r" b="b"/>
            <a:pathLst>
              <a:path w="240" h="480">
                <a:moveTo>
                  <a:pt x="0" y="480"/>
                </a:moveTo>
                <a:lnTo>
                  <a:pt x="240" y="336"/>
                </a:lnTo>
                <a:lnTo>
                  <a:pt x="240" y="0"/>
                </a:lnTo>
              </a:path>
            </a:pathLst>
          </a:custGeom>
          <a:noFill/>
          <a:ln w="9525">
            <a:solidFill>
              <a:schemeClr val="tx1"/>
            </a:solidFill>
            <a:round/>
            <a:headEnd/>
            <a:tailEnd/>
          </a:ln>
          <a:effectLst/>
        </p:spPr>
        <p:txBody>
          <a:bodyPr/>
          <a:lstStyle/>
          <a:p>
            <a:endParaRPr lang="vi-VN"/>
          </a:p>
        </p:txBody>
      </p:sp>
      <p:sp>
        <p:nvSpPr>
          <p:cNvPr id="11" name="Line 9"/>
          <p:cNvSpPr>
            <a:spLocks noChangeShapeType="1"/>
          </p:cNvSpPr>
          <p:nvPr/>
        </p:nvSpPr>
        <p:spPr bwMode="auto">
          <a:xfrm>
            <a:off x="2209800" y="3500438"/>
            <a:ext cx="381000" cy="228600"/>
          </a:xfrm>
          <a:prstGeom prst="line">
            <a:avLst/>
          </a:prstGeom>
          <a:noFill/>
          <a:ln w="9525">
            <a:solidFill>
              <a:schemeClr val="tx1"/>
            </a:solidFill>
            <a:round/>
            <a:headEnd/>
            <a:tailEnd type="triangle" w="med" len="med"/>
          </a:ln>
          <a:effectLst/>
        </p:spPr>
        <p:txBody>
          <a:bodyPr/>
          <a:lstStyle/>
          <a:p>
            <a:endParaRPr lang="vi-VN"/>
          </a:p>
        </p:txBody>
      </p:sp>
      <p:sp>
        <p:nvSpPr>
          <p:cNvPr id="12" name="Freeform 8"/>
          <p:cNvSpPr>
            <a:spLocks/>
          </p:cNvSpPr>
          <p:nvPr/>
        </p:nvSpPr>
        <p:spPr bwMode="auto">
          <a:xfrm flipV="1">
            <a:off x="2214546" y="3500438"/>
            <a:ext cx="381000" cy="762000"/>
          </a:xfrm>
          <a:custGeom>
            <a:avLst/>
            <a:gdLst/>
            <a:ahLst/>
            <a:cxnLst>
              <a:cxn ang="0">
                <a:pos x="0" y="480"/>
              </a:cxn>
              <a:cxn ang="0">
                <a:pos x="240" y="336"/>
              </a:cxn>
              <a:cxn ang="0">
                <a:pos x="240" y="0"/>
              </a:cxn>
            </a:cxnLst>
            <a:rect l="0" t="0" r="r" b="b"/>
            <a:pathLst>
              <a:path w="240" h="480">
                <a:moveTo>
                  <a:pt x="0" y="480"/>
                </a:moveTo>
                <a:lnTo>
                  <a:pt x="240" y="336"/>
                </a:lnTo>
                <a:lnTo>
                  <a:pt x="240" y="0"/>
                </a:lnTo>
              </a:path>
            </a:pathLst>
          </a:custGeom>
          <a:noFill/>
          <a:ln w="9525">
            <a:solidFill>
              <a:schemeClr val="tx1"/>
            </a:solidFill>
            <a:round/>
            <a:headEnd/>
            <a:tailEnd/>
          </a:ln>
          <a:effectLst/>
        </p:spPr>
        <p:txBody>
          <a:bodyPr/>
          <a:lstStyle/>
          <a:p>
            <a:endParaRPr lang="vi-VN"/>
          </a:p>
        </p:txBody>
      </p:sp>
      <p:sp>
        <p:nvSpPr>
          <p:cNvPr id="13" name="Rectangle 10"/>
          <p:cNvSpPr>
            <a:spLocks noChangeArrowheads="1"/>
          </p:cNvSpPr>
          <p:nvPr/>
        </p:nvSpPr>
        <p:spPr bwMode="auto">
          <a:xfrm>
            <a:off x="2486012" y="2071678"/>
            <a:ext cx="228600" cy="457200"/>
          </a:xfrm>
          <a:prstGeom prst="rect">
            <a:avLst/>
          </a:prstGeom>
          <a:noFill/>
          <a:ln w="9525">
            <a:solidFill>
              <a:schemeClr val="tx1"/>
            </a:solidFill>
            <a:miter lim="800000"/>
            <a:headEnd/>
            <a:tailEnd/>
          </a:ln>
          <a:effectLst/>
        </p:spPr>
        <p:txBody>
          <a:bodyPr wrap="none" anchor="ctr"/>
          <a:lstStyle/>
          <a:p>
            <a:endParaRPr lang="vi-VN"/>
          </a:p>
        </p:txBody>
      </p:sp>
      <p:sp>
        <p:nvSpPr>
          <p:cNvPr id="14" name="Line 11"/>
          <p:cNvSpPr>
            <a:spLocks noChangeShapeType="1"/>
          </p:cNvSpPr>
          <p:nvPr/>
        </p:nvSpPr>
        <p:spPr bwMode="auto">
          <a:xfrm flipV="1">
            <a:off x="2590800" y="1614478"/>
            <a:ext cx="0" cy="457200"/>
          </a:xfrm>
          <a:prstGeom prst="line">
            <a:avLst/>
          </a:prstGeom>
          <a:noFill/>
          <a:ln w="9525">
            <a:solidFill>
              <a:schemeClr val="tx1"/>
            </a:solidFill>
            <a:round/>
            <a:headEnd/>
            <a:tailEnd/>
          </a:ln>
          <a:effectLst/>
        </p:spPr>
        <p:txBody>
          <a:bodyPr/>
          <a:lstStyle/>
          <a:p>
            <a:endParaRPr lang="vi-VN"/>
          </a:p>
        </p:txBody>
      </p:sp>
      <p:sp>
        <p:nvSpPr>
          <p:cNvPr id="15" name="Freeform 16"/>
          <p:cNvSpPr>
            <a:spLocks/>
          </p:cNvSpPr>
          <p:nvPr/>
        </p:nvSpPr>
        <p:spPr bwMode="auto">
          <a:xfrm>
            <a:off x="1828800" y="2819400"/>
            <a:ext cx="381000" cy="1295400"/>
          </a:xfrm>
          <a:custGeom>
            <a:avLst/>
            <a:gdLst/>
            <a:ahLst/>
            <a:cxnLst>
              <a:cxn ang="0">
                <a:pos x="240" y="0"/>
              </a:cxn>
              <a:cxn ang="0">
                <a:pos x="0" y="0"/>
              </a:cxn>
              <a:cxn ang="0">
                <a:pos x="0" y="816"/>
              </a:cxn>
              <a:cxn ang="0">
                <a:pos x="240" y="816"/>
              </a:cxn>
            </a:cxnLst>
            <a:rect l="0" t="0" r="r" b="b"/>
            <a:pathLst>
              <a:path w="240" h="816">
                <a:moveTo>
                  <a:pt x="240" y="0"/>
                </a:moveTo>
                <a:lnTo>
                  <a:pt x="0" y="0"/>
                </a:lnTo>
                <a:lnTo>
                  <a:pt x="0" y="816"/>
                </a:lnTo>
                <a:lnTo>
                  <a:pt x="240" y="816"/>
                </a:lnTo>
              </a:path>
            </a:pathLst>
          </a:custGeom>
          <a:noFill/>
          <a:ln w="9525" cap="flat">
            <a:solidFill>
              <a:schemeClr val="tx1"/>
            </a:solidFill>
            <a:prstDash val="dash"/>
            <a:round/>
            <a:headEnd/>
            <a:tailEnd/>
          </a:ln>
          <a:effectLst/>
        </p:spPr>
        <p:txBody>
          <a:bodyPr/>
          <a:lstStyle/>
          <a:p>
            <a:endParaRPr lang="vi-VN"/>
          </a:p>
        </p:txBody>
      </p:sp>
      <p:sp>
        <p:nvSpPr>
          <p:cNvPr id="16" name="Line 17"/>
          <p:cNvSpPr>
            <a:spLocks noChangeShapeType="1"/>
          </p:cNvSpPr>
          <p:nvPr/>
        </p:nvSpPr>
        <p:spPr bwMode="auto">
          <a:xfrm>
            <a:off x="2362200" y="2819400"/>
            <a:ext cx="228600" cy="0"/>
          </a:xfrm>
          <a:prstGeom prst="line">
            <a:avLst/>
          </a:prstGeom>
          <a:noFill/>
          <a:ln w="9525">
            <a:solidFill>
              <a:schemeClr val="tx1"/>
            </a:solidFill>
            <a:round/>
            <a:headEnd/>
            <a:tailEnd/>
          </a:ln>
          <a:effectLst/>
        </p:spPr>
        <p:txBody>
          <a:bodyPr/>
          <a:lstStyle/>
          <a:p>
            <a:endParaRPr lang="vi-VN"/>
          </a:p>
        </p:txBody>
      </p:sp>
      <p:sp>
        <p:nvSpPr>
          <p:cNvPr id="17" name="Line 12"/>
          <p:cNvSpPr>
            <a:spLocks noChangeShapeType="1"/>
          </p:cNvSpPr>
          <p:nvPr/>
        </p:nvSpPr>
        <p:spPr bwMode="auto">
          <a:xfrm>
            <a:off x="2209800" y="2667000"/>
            <a:ext cx="0" cy="304800"/>
          </a:xfrm>
          <a:prstGeom prst="line">
            <a:avLst/>
          </a:prstGeom>
          <a:noFill/>
          <a:ln w="9525">
            <a:solidFill>
              <a:schemeClr val="tx1"/>
            </a:solidFill>
            <a:round/>
            <a:headEnd/>
            <a:tailEnd/>
          </a:ln>
          <a:effectLst/>
        </p:spPr>
        <p:txBody>
          <a:bodyPr/>
          <a:lstStyle/>
          <a:p>
            <a:endParaRPr lang="vi-VN"/>
          </a:p>
        </p:txBody>
      </p:sp>
      <p:sp>
        <p:nvSpPr>
          <p:cNvPr id="18" name="Line 13"/>
          <p:cNvSpPr>
            <a:spLocks noChangeShapeType="1"/>
          </p:cNvSpPr>
          <p:nvPr/>
        </p:nvSpPr>
        <p:spPr bwMode="auto">
          <a:xfrm>
            <a:off x="2362200" y="2667000"/>
            <a:ext cx="0" cy="304800"/>
          </a:xfrm>
          <a:prstGeom prst="line">
            <a:avLst/>
          </a:prstGeom>
          <a:noFill/>
          <a:ln w="9525">
            <a:solidFill>
              <a:schemeClr val="tx1"/>
            </a:solidFill>
            <a:round/>
            <a:headEnd/>
            <a:tailEnd/>
          </a:ln>
          <a:effectLst/>
        </p:spPr>
        <p:txBody>
          <a:bodyPr/>
          <a:lstStyle/>
          <a:p>
            <a:endParaRPr lang="vi-VN"/>
          </a:p>
        </p:txBody>
      </p:sp>
      <p:sp>
        <p:nvSpPr>
          <p:cNvPr id="19" name="Line 15"/>
          <p:cNvSpPr>
            <a:spLocks noChangeShapeType="1"/>
          </p:cNvSpPr>
          <p:nvPr/>
        </p:nvSpPr>
        <p:spPr bwMode="auto">
          <a:xfrm>
            <a:off x="2362200" y="3962400"/>
            <a:ext cx="0" cy="304800"/>
          </a:xfrm>
          <a:prstGeom prst="line">
            <a:avLst/>
          </a:prstGeom>
          <a:noFill/>
          <a:ln w="9525">
            <a:solidFill>
              <a:schemeClr val="tx1"/>
            </a:solidFill>
            <a:round/>
            <a:headEnd/>
            <a:tailEnd/>
          </a:ln>
          <a:effectLst/>
        </p:spPr>
        <p:txBody>
          <a:bodyPr/>
          <a:lstStyle/>
          <a:p>
            <a:endParaRPr lang="vi-VN"/>
          </a:p>
        </p:txBody>
      </p:sp>
      <p:sp>
        <p:nvSpPr>
          <p:cNvPr id="20" name="Text Box 26"/>
          <p:cNvSpPr txBox="1">
            <a:spLocks noChangeArrowheads="1"/>
          </p:cNvSpPr>
          <p:nvPr/>
        </p:nvSpPr>
        <p:spPr bwMode="auto">
          <a:xfrm>
            <a:off x="1962136" y="4191000"/>
            <a:ext cx="609600" cy="366713"/>
          </a:xfrm>
          <a:prstGeom prst="rect">
            <a:avLst/>
          </a:prstGeom>
          <a:noFill/>
          <a:ln w="9525">
            <a:noFill/>
            <a:miter lim="800000"/>
            <a:headEnd/>
            <a:tailEnd/>
          </a:ln>
          <a:effectLst/>
        </p:spPr>
        <p:txBody>
          <a:bodyPr>
            <a:spAutoFit/>
          </a:bodyPr>
          <a:lstStyle/>
          <a:p>
            <a:pPr>
              <a:spcBef>
                <a:spcPct val="50000"/>
              </a:spcBef>
            </a:pPr>
            <a:r>
              <a:rPr lang="en-US"/>
              <a:t>C</a:t>
            </a:r>
            <a:r>
              <a:rPr lang="en-US" baseline="-25000"/>
              <a:t>BE</a:t>
            </a:r>
            <a:endParaRPr lang="en-US"/>
          </a:p>
        </p:txBody>
      </p:sp>
      <p:sp>
        <p:nvSpPr>
          <p:cNvPr id="21" name="Line 14"/>
          <p:cNvSpPr>
            <a:spLocks noChangeShapeType="1"/>
          </p:cNvSpPr>
          <p:nvPr/>
        </p:nvSpPr>
        <p:spPr bwMode="auto">
          <a:xfrm>
            <a:off x="2209800" y="3962400"/>
            <a:ext cx="0" cy="304800"/>
          </a:xfrm>
          <a:prstGeom prst="line">
            <a:avLst/>
          </a:prstGeom>
          <a:noFill/>
          <a:ln w="9525">
            <a:solidFill>
              <a:schemeClr val="tx1"/>
            </a:solidFill>
            <a:round/>
            <a:headEnd/>
            <a:tailEnd/>
          </a:ln>
          <a:effectLst/>
        </p:spPr>
        <p:txBody>
          <a:bodyPr/>
          <a:lstStyle/>
          <a:p>
            <a:endParaRPr lang="vi-VN"/>
          </a:p>
        </p:txBody>
      </p:sp>
      <p:sp>
        <p:nvSpPr>
          <p:cNvPr id="23" name="Line 18"/>
          <p:cNvSpPr>
            <a:spLocks noChangeShapeType="1"/>
          </p:cNvSpPr>
          <p:nvPr/>
        </p:nvSpPr>
        <p:spPr bwMode="auto">
          <a:xfrm>
            <a:off x="2362200" y="4114800"/>
            <a:ext cx="228600" cy="0"/>
          </a:xfrm>
          <a:prstGeom prst="line">
            <a:avLst/>
          </a:prstGeom>
          <a:noFill/>
          <a:ln w="9525">
            <a:solidFill>
              <a:schemeClr val="tx1"/>
            </a:solidFill>
            <a:round/>
            <a:headEnd/>
            <a:tailEnd/>
          </a:ln>
          <a:effectLst/>
        </p:spPr>
        <p:txBody>
          <a:bodyPr/>
          <a:lstStyle/>
          <a:p>
            <a:endParaRPr lang="vi-VN"/>
          </a:p>
        </p:txBody>
      </p:sp>
      <p:grpSp>
        <p:nvGrpSpPr>
          <p:cNvPr id="24" name="Group 27"/>
          <p:cNvGrpSpPr>
            <a:grpSpLocks/>
          </p:cNvGrpSpPr>
          <p:nvPr/>
        </p:nvGrpSpPr>
        <p:grpSpPr bwMode="auto">
          <a:xfrm>
            <a:off x="533400" y="3581400"/>
            <a:ext cx="685800" cy="457200"/>
            <a:chOff x="2832" y="1104"/>
            <a:chExt cx="2448" cy="768"/>
          </a:xfrm>
        </p:grpSpPr>
        <p:sp>
          <p:nvSpPr>
            <p:cNvPr id="25" name="Line 28"/>
            <p:cNvSpPr>
              <a:spLocks noChangeShapeType="1"/>
            </p:cNvSpPr>
            <p:nvPr/>
          </p:nvSpPr>
          <p:spPr bwMode="auto">
            <a:xfrm flipV="1">
              <a:off x="2832" y="1104"/>
              <a:ext cx="1" cy="768"/>
            </a:xfrm>
            <a:prstGeom prst="line">
              <a:avLst/>
            </a:prstGeom>
            <a:noFill/>
            <a:ln w="9525">
              <a:solidFill>
                <a:schemeClr val="tx1"/>
              </a:solidFill>
              <a:round/>
              <a:headEnd/>
              <a:tailEnd type="triangle" w="med" len="med"/>
            </a:ln>
            <a:effectLst/>
          </p:spPr>
          <p:txBody>
            <a:bodyPr/>
            <a:lstStyle/>
            <a:p>
              <a:endParaRPr lang="vi-VN"/>
            </a:p>
          </p:txBody>
        </p:sp>
        <p:sp>
          <p:nvSpPr>
            <p:cNvPr id="26" name="Line 29"/>
            <p:cNvSpPr>
              <a:spLocks noChangeShapeType="1"/>
            </p:cNvSpPr>
            <p:nvPr/>
          </p:nvSpPr>
          <p:spPr bwMode="auto">
            <a:xfrm>
              <a:off x="2844" y="1536"/>
              <a:ext cx="2388" cy="1"/>
            </a:xfrm>
            <a:prstGeom prst="line">
              <a:avLst/>
            </a:prstGeom>
            <a:noFill/>
            <a:ln w="9525">
              <a:solidFill>
                <a:schemeClr val="tx1"/>
              </a:solidFill>
              <a:round/>
              <a:headEnd/>
              <a:tailEnd type="triangle" w="med" len="med"/>
            </a:ln>
            <a:effectLst/>
          </p:spPr>
          <p:txBody>
            <a:bodyPr/>
            <a:lstStyle/>
            <a:p>
              <a:endParaRPr lang="vi-VN"/>
            </a:p>
          </p:txBody>
        </p:sp>
        <p:sp>
          <p:nvSpPr>
            <p:cNvPr id="27" name="Freeform 30"/>
            <p:cNvSpPr>
              <a:spLocks/>
            </p:cNvSpPr>
            <p:nvPr/>
          </p:nvSpPr>
          <p:spPr bwMode="auto">
            <a:xfrm>
              <a:off x="2832" y="1200"/>
              <a:ext cx="2448" cy="624"/>
            </a:xfrm>
            <a:custGeom>
              <a:avLst/>
              <a:gdLst/>
              <a:ahLst/>
              <a:cxnLst>
                <a:cxn ang="0">
                  <a:pos x="0" y="624"/>
                </a:cxn>
                <a:cxn ang="0">
                  <a:pos x="336" y="624"/>
                </a:cxn>
                <a:cxn ang="0">
                  <a:pos x="336" y="0"/>
                </a:cxn>
                <a:cxn ang="0">
                  <a:pos x="1344" y="0"/>
                </a:cxn>
                <a:cxn ang="0">
                  <a:pos x="1344" y="624"/>
                </a:cxn>
                <a:cxn ang="0">
                  <a:pos x="1968" y="624"/>
                </a:cxn>
              </a:cxnLst>
              <a:rect l="0" t="0" r="r" b="b"/>
              <a:pathLst>
                <a:path w="1968" h="624">
                  <a:moveTo>
                    <a:pt x="0" y="624"/>
                  </a:moveTo>
                  <a:lnTo>
                    <a:pt x="336" y="624"/>
                  </a:lnTo>
                  <a:lnTo>
                    <a:pt x="336" y="0"/>
                  </a:lnTo>
                  <a:lnTo>
                    <a:pt x="1344" y="0"/>
                  </a:lnTo>
                  <a:lnTo>
                    <a:pt x="1344" y="624"/>
                  </a:lnTo>
                  <a:lnTo>
                    <a:pt x="1968" y="624"/>
                  </a:lnTo>
                </a:path>
              </a:pathLst>
            </a:custGeom>
            <a:noFill/>
            <a:ln w="9525">
              <a:solidFill>
                <a:schemeClr val="tx1"/>
              </a:solidFill>
              <a:round/>
              <a:headEnd/>
              <a:tailEnd/>
            </a:ln>
            <a:effectLst/>
          </p:spPr>
          <p:txBody>
            <a:bodyPr/>
            <a:lstStyle/>
            <a:p>
              <a:endParaRPr lang="vi-VN"/>
            </a:p>
          </p:txBody>
        </p:sp>
      </p:grpSp>
      <p:sp>
        <p:nvSpPr>
          <p:cNvPr id="28" name="Text Box 25"/>
          <p:cNvSpPr txBox="1">
            <a:spLocks noChangeArrowheads="1"/>
          </p:cNvSpPr>
          <p:nvPr/>
        </p:nvSpPr>
        <p:spPr bwMode="auto">
          <a:xfrm>
            <a:off x="1890698" y="2286000"/>
            <a:ext cx="609600" cy="366713"/>
          </a:xfrm>
          <a:prstGeom prst="rect">
            <a:avLst/>
          </a:prstGeom>
          <a:noFill/>
          <a:ln w="9525">
            <a:noFill/>
            <a:miter lim="800000"/>
            <a:headEnd/>
            <a:tailEnd/>
          </a:ln>
          <a:effectLst/>
        </p:spPr>
        <p:txBody>
          <a:bodyPr>
            <a:spAutoFit/>
          </a:bodyPr>
          <a:lstStyle/>
          <a:p>
            <a:pPr>
              <a:spcBef>
                <a:spcPct val="50000"/>
              </a:spcBef>
            </a:pPr>
            <a:r>
              <a:rPr lang="en-US"/>
              <a:t>C</a:t>
            </a:r>
            <a:r>
              <a:rPr lang="en-US" baseline="-25000"/>
              <a:t>BC</a:t>
            </a:r>
            <a:endParaRPr lang="en-US"/>
          </a:p>
        </p:txBody>
      </p:sp>
      <p:sp>
        <p:nvSpPr>
          <p:cNvPr id="29" name="Text Box 22"/>
          <p:cNvSpPr txBox="1">
            <a:spLocks noChangeArrowheads="1"/>
          </p:cNvSpPr>
          <p:nvPr/>
        </p:nvSpPr>
        <p:spPr bwMode="auto">
          <a:xfrm>
            <a:off x="2571736" y="2786058"/>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C</a:t>
            </a:r>
          </a:p>
        </p:txBody>
      </p:sp>
      <p:sp>
        <p:nvSpPr>
          <p:cNvPr id="30" name="Text Box 23"/>
          <p:cNvSpPr txBox="1">
            <a:spLocks noChangeArrowheads="1"/>
          </p:cNvSpPr>
          <p:nvPr/>
        </p:nvSpPr>
        <p:spPr bwMode="auto">
          <a:xfrm>
            <a:off x="2571736" y="3643314"/>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E</a:t>
            </a:r>
          </a:p>
        </p:txBody>
      </p:sp>
      <p:grpSp>
        <p:nvGrpSpPr>
          <p:cNvPr id="32" name="Group 31"/>
          <p:cNvGrpSpPr>
            <a:grpSpLocks/>
          </p:cNvGrpSpPr>
          <p:nvPr/>
        </p:nvGrpSpPr>
        <p:grpSpPr bwMode="auto">
          <a:xfrm>
            <a:off x="4020620" y="872457"/>
            <a:ext cx="4909099" cy="5199750"/>
            <a:chOff x="2208" y="1104"/>
            <a:chExt cx="2788" cy="2880"/>
          </a:xfrm>
        </p:grpSpPr>
        <p:sp>
          <p:nvSpPr>
            <p:cNvPr id="33" name="Line 32"/>
            <p:cNvSpPr>
              <a:spLocks noChangeShapeType="1"/>
            </p:cNvSpPr>
            <p:nvPr/>
          </p:nvSpPr>
          <p:spPr bwMode="auto">
            <a:xfrm flipV="1">
              <a:off x="2209" y="1104"/>
              <a:ext cx="1" cy="528"/>
            </a:xfrm>
            <a:prstGeom prst="line">
              <a:avLst/>
            </a:prstGeom>
            <a:noFill/>
            <a:ln w="9525">
              <a:solidFill>
                <a:schemeClr val="tx1"/>
              </a:solidFill>
              <a:round/>
              <a:headEnd/>
              <a:tailEnd type="triangle" w="med" len="med"/>
            </a:ln>
            <a:effectLst/>
          </p:spPr>
          <p:txBody>
            <a:bodyPr/>
            <a:lstStyle/>
            <a:p>
              <a:endParaRPr lang="vi-VN"/>
            </a:p>
          </p:txBody>
        </p:sp>
        <p:sp>
          <p:nvSpPr>
            <p:cNvPr id="34" name="Line 33"/>
            <p:cNvSpPr>
              <a:spLocks noChangeShapeType="1"/>
            </p:cNvSpPr>
            <p:nvPr/>
          </p:nvSpPr>
          <p:spPr bwMode="auto">
            <a:xfrm>
              <a:off x="2209" y="1401"/>
              <a:ext cx="2726" cy="1"/>
            </a:xfrm>
            <a:prstGeom prst="line">
              <a:avLst/>
            </a:prstGeom>
            <a:noFill/>
            <a:ln w="9525">
              <a:solidFill>
                <a:schemeClr val="tx1"/>
              </a:solidFill>
              <a:round/>
              <a:headEnd/>
              <a:tailEnd type="triangle" w="med" len="med"/>
            </a:ln>
            <a:effectLst/>
          </p:spPr>
          <p:txBody>
            <a:bodyPr/>
            <a:lstStyle/>
            <a:p>
              <a:endParaRPr lang="vi-VN"/>
            </a:p>
          </p:txBody>
        </p:sp>
        <p:sp>
          <p:nvSpPr>
            <p:cNvPr id="35" name="Freeform 34"/>
            <p:cNvSpPr>
              <a:spLocks/>
            </p:cNvSpPr>
            <p:nvPr/>
          </p:nvSpPr>
          <p:spPr bwMode="auto">
            <a:xfrm>
              <a:off x="2221" y="1170"/>
              <a:ext cx="2775" cy="429"/>
            </a:xfrm>
            <a:custGeom>
              <a:avLst/>
              <a:gdLst/>
              <a:ahLst/>
              <a:cxnLst>
                <a:cxn ang="0">
                  <a:pos x="0" y="424"/>
                </a:cxn>
                <a:cxn ang="0">
                  <a:pos x="185" y="429"/>
                </a:cxn>
                <a:cxn ang="0">
                  <a:pos x="185" y="0"/>
                </a:cxn>
                <a:cxn ang="0">
                  <a:pos x="1785" y="0"/>
                </a:cxn>
                <a:cxn ang="0">
                  <a:pos x="1785" y="429"/>
                </a:cxn>
                <a:cxn ang="0">
                  <a:pos x="2775" y="429"/>
                </a:cxn>
              </a:cxnLst>
              <a:rect l="0" t="0" r="r" b="b"/>
              <a:pathLst>
                <a:path w="2775" h="429">
                  <a:moveTo>
                    <a:pt x="0" y="424"/>
                  </a:moveTo>
                  <a:lnTo>
                    <a:pt x="185" y="429"/>
                  </a:lnTo>
                  <a:lnTo>
                    <a:pt x="185" y="0"/>
                  </a:lnTo>
                  <a:lnTo>
                    <a:pt x="1785" y="0"/>
                  </a:lnTo>
                  <a:lnTo>
                    <a:pt x="1785" y="429"/>
                  </a:lnTo>
                  <a:lnTo>
                    <a:pt x="2775" y="429"/>
                  </a:lnTo>
                </a:path>
              </a:pathLst>
            </a:custGeom>
            <a:noFill/>
            <a:ln w="9525">
              <a:solidFill>
                <a:schemeClr val="tx1"/>
              </a:solidFill>
              <a:round/>
              <a:headEnd/>
              <a:tailEnd/>
            </a:ln>
            <a:effectLst/>
          </p:spPr>
          <p:txBody>
            <a:bodyPr/>
            <a:lstStyle/>
            <a:p>
              <a:endParaRPr lang="vi-VN"/>
            </a:p>
          </p:txBody>
        </p:sp>
        <p:sp>
          <p:nvSpPr>
            <p:cNvPr id="36" name="Line 35"/>
            <p:cNvSpPr>
              <a:spLocks noChangeShapeType="1"/>
            </p:cNvSpPr>
            <p:nvPr/>
          </p:nvSpPr>
          <p:spPr bwMode="auto">
            <a:xfrm flipV="1">
              <a:off x="2209" y="1680"/>
              <a:ext cx="1" cy="528"/>
            </a:xfrm>
            <a:prstGeom prst="line">
              <a:avLst/>
            </a:prstGeom>
            <a:noFill/>
            <a:ln w="9525">
              <a:solidFill>
                <a:schemeClr val="tx1"/>
              </a:solidFill>
              <a:round/>
              <a:headEnd/>
              <a:tailEnd type="triangle" w="med" len="med"/>
            </a:ln>
            <a:effectLst/>
          </p:spPr>
          <p:txBody>
            <a:bodyPr/>
            <a:lstStyle/>
            <a:p>
              <a:endParaRPr lang="vi-VN"/>
            </a:p>
          </p:txBody>
        </p:sp>
        <p:sp>
          <p:nvSpPr>
            <p:cNvPr id="37" name="Line 36"/>
            <p:cNvSpPr>
              <a:spLocks noChangeShapeType="1"/>
            </p:cNvSpPr>
            <p:nvPr/>
          </p:nvSpPr>
          <p:spPr bwMode="auto">
            <a:xfrm>
              <a:off x="2209" y="1977"/>
              <a:ext cx="2723" cy="1"/>
            </a:xfrm>
            <a:prstGeom prst="line">
              <a:avLst/>
            </a:prstGeom>
            <a:noFill/>
            <a:ln w="9525">
              <a:solidFill>
                <a:schemeClr val="tx1"/>
              </a:solidFill>
              <a:round/>
              <a:headEnd/>
              <a:tailEnd type="triangle" w="med" len="med"/>
            </a:ln>
            <a:effectLst/>
          </p:spPr>
          <p:txBody>
            <a:bodyPr/>
            <a:lstStyle/>
            <a:p>
              <a:endParaRPr lang="vi-VN"/>
            </a:p>
          </p:txBody>
        </p:sp>
        <p:sp>
          <p:nvSpPr>
            <p:cNvPr id="38" name="Line 37"/>
            <p:cNvSpPr>
              <a:spLocks noChangeShapeType="1"/>
            </p:cNvSpPr>
            <p:nvPr/>
          </p:nvSpPr>
          <p:spPr bwMode="auto">
            <a:xfrm flipV="1">
              <a:off x="2208" y="2304"/>
              <a:ext cx="1" cy="528"/>
            </a:xfrm>
            <a:prstGeom prst="line">
              <a:avLst/>
            </a:prstGeom>
            <a:noFill/>
            <a:ln w="9525">
              <a:solidFill>
                <a:schemeClr val="tx1"/>
              </a:solidFill>
              <a:round/>
              <a:headEnd/>
              <a:tailEnd type="triangle" w="med" len="med"/>
            </a:ln>
            <a:effectLst/>
          </p:spPr>
          <p:txBody>
            <a:bodyPr/>
            <a:lstStyle/>
            <a:p>
              <a:endParaRPr lang="vi-VN"/>
            </a:p>
          </p:txBody>
        </p:sp>
        <p:sp>
          <p:nvSpPr>
            <p:cNvPr id="39" name="Line 38"/>
            <p:cNvSpPr>
              <a:spLocks noChangeShapeType="1"/>
            </p:cNvSpPr>
            <p:nvPr/>
          </p:nvSpPr>
          <p:spPr bwMode="auto">
            <a:xfrm>
              <a:off x="2209" y="2601"/>
              <a:ext cx="2723" cy="1"/>
            </a:xfrm>
            <a:prstGeom prst="line">
              <a:avLst/>
            </a:prstGeom>
            <a:noFill/>
            <a:ln w="9525">
              <a:solidFill>
                <a:schemeClr val="tx1"/>
              </a:solidFill>
              <a:round/>
              <a:headEnd/>
              <a:tailEnd type="triangle" w="med" len="med"/>
            </a:ln>
            <a:effectLst/>
          </p:spPr>
          <p:txBody>
            <a:bodyPr/>
            <a:lstStyle/>
            <a:p>
              <a:endParaRPr lang="vi-VN"/>
            </a:p>
          </p:txBody>
        </p:sp>
        <p:sp>
          <p:nvSpPr>
            <p:cNvPr id="40" name="Line 39"/>
            <p:cNvSpPr>
              <a:spLocks noChangeShapeType="1"/>
            </p:cNvSpPr>
            <p:nvPr/>
          </p:nvSpPr>
          <p:spPr bwMode="auto">
            <a:xfrm flipV="1">
              <a:off x="2209" y="2832"/>
              <a:ext cx="1" cy="528"/>
            </a:xfrm>
            <a:prstGeom prst="line">
              <a:avLst/>
            </a:prstGeom>
            <a:noFill/>
            <a:ln w="9525">
              <a:solidFill>
                <a:schemeClr val="tx1"/>
              </a:solidFill>
              <a:round/>
              <a:headEnd/>
              <a:tailEnd type="triangle" w="med" len="med"/>
            </a:ln>
            <a:effectLst/>
          </p:spPr>
          <p:txBody>
            <a:bodyPr/>
            <a:lstStyle/>
            <a:p>
              <a:endParaRPr lang="vi-VN"/>
            </a:p>
          </p:txBody>
        </p:sp>
        <p:sp>
          <p:nvSpPr>
            <p:cNvPr id="41" name="Line 40"/>
            <p:cNvSpPr>
              <a:spLocks noChangeShapeType="1"/>
            </p:cNvSpPr>
            <p:nvPr/>
          </p:nvSpPr>
          <p:spPr bwMode="auto">
            <a:xfrm>
              <a:off x="2209" y="3177"/>
              <a:ext cx="2723" cy="1"/>
            </a:xfrm>
            <a:prstGeom prst="line">
              <a:avLst/>
            </a:prstGeom>
            <a:noFill/>
            <a:ln w="9525">
              <a:solidFill>
                <a:schemeClr val="tx1"/>
              </a:solidFill>
              <a:round/>
              <a:headEnd/>
              <a:tailEnd type="triangle" w="med" len="med"/>
            </a:ln>
            <a:effectLst/>
          </p:spPr>
          <p:txBody>
            <a:bodyPr/>
            <a:lstStyle/>
            <a:p>
              <a:endParaRPr lang="vi-VN"/>
            </a:p>
          </p:txBody>
        </p:sp>
        <p:sp>
          <p:nvSpPr>
            <p:cNvPr id="42" name="Line 41"/>
            <p:cNvSpPr>
              <a:spLocks noChangeShapeType="1"/>
            </p:cNvSpPr>
            <p:nvPr/>
          </p:nvSpPr>
          <p:spPr bwMode="auto">
            <a:xfrm flipV="1">
              <a:off x="2209" y="3408"/>
              <a:ext cx="1" cy="528"/>
            </a:xfrm>
            <a:prstGeom prst="line">
              <a:avLst/>
            </a:prstGeom>
            <a:noFill/>
            <a:ln w="9525">
              <a:solidFill>
                <a:schemeClr val="tx1"/>
              </a:solidFill>
              <a:round/>
              <a:headEnd/>
              <a:tailEnd type="triangle" w="med" len="med"/>
            </a:ln>
            <a:effectLst/>
          </p:spPr>
          <p:txBody>
            <a:bodyPr/>
            <a:lstStyle/>
            <a:p>
              <a:endParaRPr lang="vi-VN"/>
            </a:p>
          </p:txBody>
        </p:sp>
        <p:sp>
          <p:nvSpPr>
            <p:cNvPr id="43" name="Line 42"/>
            <p:cNvSpPr>
              <a:spLocks noChangeShapeType="1"/>
            </p:cNvSpPr>
            <p:nvPr/>
          </p:nvSpPr>
          <p:spPr bwMode="auto">
            <a:xfrm>
              <a:off x="2209" y="3888"/>
              <a:ext cx="2707" cy="1"/>
            </a:xfrm>
            <a:prstGeom prst="line">
              <a:avLst/>
            </a:prstGeom>
            <a:noFill/>
            <a:ln w="9525">
              <a:solidFill>
                <a:schemeClr val="tx1"/>
              </a:solidFill>
              <a:round/>
              <a:headEnd/>
              <a:tailEnd type="triangle" w="med" len="med"/>
            </a:ln>
            <a:effectLst/>
          </p:spPr>
          <p:txBody>
            <a:bodyPr/>
            <a:lstStyle/>
            <a:p>
              <a:endParaRPr lang="vi-VN"/>
            </a:p>
          </p:txBody>
        </p:sp>
        <p:sp>
          <p:nvSpPr>
            <p:cNvPr id="44" name="Line 43"/>
            <p:cNvSpPr>
              <a:spLocks noChangeShapeType="1"/>
            </p:cNvSpPr>
            <p:nvPr/>
          </p:nvSpPr>
          <p:spPr bwMode="auto">
            <a:xfrm>
              <a:off x="2421" y="1584"/>
              <a:ext cx="0" cy="2352"/>
            </a:xfrm>
            <a:prstGeom prst="line">
              <a:avLst/>
            </a:prstGeom>
            <a:noFill/>
            <a:ln w="9525">
              <a:solidFill>
                <a:schemeClr val="tx1"/>
              </a:solidFill>
              <a:prstDash val="dash"/>
              <a:round/>
              <a:headEnd/>
              <a:tailEnd/>
            </a:ln>
            <a:effectLst/>
          </p:spPr>
          <p:txBody>
            <a:bodyPr/>
            <a:lstStyle/>
            <a:p>
              <a:endParaRPr lang="vi-VN"/>
            </a:p>
          </p:txBody>
        </p:sp>
        <p:sp>
          <p:nvSpPr>
            <p:cNvPr id="45" name="Freeform 44"/>
            <p:cNvSpPr>
              <a:spLocks/>
            </p:cNvSpPr>
            <p:nvPr/>
          </p:nvSpPr>
          <p:spPr bwMode="auto">
            <a:xfrm>
              <a:off x="2208" y="1920"/>
              <a:ext cx="2785" cy="240"/>
            </a:xfrm>
            <a:custGeom>
              <a:avLst/>
              <a:gdLst/>
              <a:ahLst/>
              <a:cxnLst>
                <a:cxn ang="0">
                  <a:pos x="0" y="237"/>
                </a:cxn>
                <a:cxn ang="0">
                  <a:pos x="213" y="240"/>
                </a:cxn>
                <a:cxn ang="0">
                  <a:pos x="519" y="0"/>
                </a:cxn>
                <a:cxn ang="0">
                  <a:pos x="2111" y="0"/>
                </a:cxn>
                <a:cxn ang="0">
                  <a:pos x="2418" y="240"/>
                </a:cxn>
                <a:cxn ang="0">
                  <a:pos x="2785" y="240"/>
                </a:cxn>
              </a:cxnLst>
              <a:rect l="0" t="0" r="r" b="b"/>
              <a:pathLst>
                <a:path w="2785" h="240">
                  <a:moveTo>
                    <a:pt x="0" y="237"/>
                  </a:moveTo>
                  <a:lnTo>
                    <a:pt x="213" y="240"/>
                  </a:lnTo>
                  <a:lnTo>
                    <a:pt x="519" y="0"/>
                  </a:lnTo>
                  <a:lnTo>
                    <a:pt x="2111" y="0"/>
                  </a:lnTo>
                  <a:lnTo>
                    <a:pt x="2418" y="240"/>
                  </a:lnTo>
                  <a:lnTo>
                    <a:pt x="2785" y="240"/>
                  </a:lnTo>
                </a:path>
              </a:pathLst>
            </a:custGeom>
            <a:noFill/>
            <a:ln w="9525">
              <a:solidFill>
                <a:schemeClr val="tx1"/>
              </a:solidFill>
              <a:round/>
              <a:headEnd/>
              <a:tailEnd/>
            </a:ln>
            <a:effectLst/>
          </p:spPr>
          <p:txBody>
            <a:bodyPr/>
            <a:lstStyle/>
            <a:p>
              <a:endParaRPr lang="vi-VN"/>
            </a:p>
          </p:txBody>
        </p:sp>
        <p:sp>
          <p:nvSpPr>
            <p:cNvPr id="46" name="Line 45"/>
            <p:cNvSpPr>
              <a:spLocks noChangeShapeType="1"/>
            </p:cNvSpPr>
            <p:nvPr/>
          </p:nvSpPr>
          <p:spPr bwMode="auto">
            <a:xfrm>
              <a:off x="2666" y="2016"/>
              <a:ext cx="0" cy="1968"/>
            </a:xfrm>
            <a:prstGeom prst="line">
              <a:avLst/>
            </a:prstGeom>
            <a:noFill/>
            <a:ln w="9525">
              <a:solidFill>
                <a:schemeClr val="tx1"/>
              </a:solidFill>
              <a:prstDash val="dash"/>
              <a:round/>
              <a:headEnd/>
              <a:tailEnd/>
            </a:ln>
            <a:effectLst/>
          </p:spPr>
          <p:txBody>
            <a:bodyPr/>
            <a:lstStyle/>
            <a:p>
              <a:endParaRPr lang="vi-VN"/>
            </a:p>
          </p:txBody>
        </p:sp>
        <p:sp>
          <p:nvSpPr>
            <p:cNvPr id="47" name="Line 46"/>
            <p:cNvSpPr>
              <a:spLocks noChangeShapeType="1"/>
            </p:cNvSpPr>
            <p:nvPr/>
          </p:nvSpPr>
          <p:spPr bwMode="auto">
            <a:xfrm>
              <a:off x="4013" y="1584"/>
              <a:ext cx="0" cy="2352"/>
            </a:xfrm>
            <a:prstGeom prst="line">
              <a:avLst/>
            </a:prstGeom>
            <a:noFill/>
            <a:ln w="9525">
              <a:solidFill>
                <a:schemeClr val="tx1"/>
              </a:solidFill>
              <a:prstDash val="dash"/>
              <a:round/>
              <a:headEnd/>
              <a:tailEnd/>
            </a:ln>
            <a:effectLst/>
          </p:spPr>
          <p:txBody>
            <a:bodyPr/>
            <a:lstStyle/>
            <a:p>
              <a:endParaRPr lang="vi-VN"/>
            </a:p>
          </p:txBody>
        </p:sp>
        <p:sp>
          <p:nvSpPr>
            <p:cNvPr id="48" name="Line 47"/>
            <p:cNvSpPr>
              <a:spLocks noChangeShapeType="1"/>
            </p:cNvSpPr>
            <p:nvPr/>
          </p:nvSpPr>
          <p:spPr bwMode="auto">
            <a:xfrm>
              <a:off x="4319" y="1920"/>
              <a:ext cx="0" cy="2016"/>
            </a:xfrm>
            <a:prstGeom prst="line">
              <a:avLst/>
            </a:prstGeom>
            <a:noFill/>
            <a:ln w="9525">
              <a:solidFill>
                <a:schemeClr val="tx1"/>
              </a:solidFill>
              <a:prstDash val="dash"/>
              <a:round/>
              <a:headEnd/>
              <a:tailEnd/>
            </a:ln>
            <a:effectLst/>
          </p:spPr>
          <p:txBody>
            <a:bodyPr/>
            <a:lstStyle/>
            <a:p>
              <a:endParaRPr lang="vi-VN"/>
            </a:p>
          </p:txBody>
        </p:sp>
        <p:sp>
          <p:nvSpPr>
            <p:cNvPr id="49" name="Line 48"/>
            <p:cNvSpPr>
              <a:spLocks noChangeShapeType="1"/>
            </p:cNvSpPr>
            <p:nvPr/>
          </p:nvSpPr>
          <p:spPr bwMode="auto">
            <a:xfrm>
              <a:off x="4687" y="2016"/>
              <a:ext cx="0" cy="1968"/>
            </a:xfrm>
            <a:prstGeom prst="line">
              <a:avLst/>
            </a:prstGeom>
            <a:noFill/>
            <a:ln w="9525">
              <a:solidFill>
                <a:schemeClr val="tx1"/>
              </a:solidFill>
              <a:prstDash val="dash"/>
              <a:round/>
              <a:headEnd/>
              <a:tailEnd/>
            </a:ln>
            <a:effectLst/>
          </p:spPr>
          <p:txBody>
            <a:bodyPr/>
            <a:lstStyle/>
            <a:p>
              <a:endParaRPr lang="vi-VN"/>
            </a:p>
          </p:txBody>
        </p:sp>
        <p:sp>
          <p:nvSpPr>
            <p:cNvPr id="50" name="Freeform 49"/>
            <p:cNvSpPr>
              <a:spLocks/>
            </p:cNvSpPr>
            <p:nvPr/>
          </p:nvSpPr>
          <p:spPr bwMode="auto">
            <a:xfrm>
              <a:off x="2421" y="2352"/>
              <a:ext cx="2327" cy="480"/>
            </a:xfrm>
            <a:custGeom>
              <a:avLst/>
              <a:gdLst/>
              <a:ahLst/>
              <a:cxnLst>
                <a:cxn ang="0">
                  <a:pos x="0" y="240"/>
                </a:cxn>
                <a:cxn ang="0">
                  <a:pos x="0" y="0"/>
                </a:cxn>
                <a:cxn ang="0">
                  <a:pos x="192" y="48"/>
                </a:cxn>
                <a:cxn ang="0">
                  <a:pos x="1248" y="48"/>
                </a:cxn>
                <a:cxn ang="0">
                  <a:pos x="1248" y="480"/>
                </a:cxn>
                <a:cxn ang="0">
                  <a:pos x="1488" y="480"/>
                </a:cxn>
                <a:cxn ang="0">
                  <a:pos x="1728" y="240"/>
                </a:cxn>
                <a:cxn ang="0">
                  <a:pos x="1824" y="240"/>
                </a:cxn>
              </a:cxnLst>
              <a:rect l="0" t="0" r="r" b="b"/>
              <a:pathLst>
                <a:path w="1824" h="480">
                  <a:moveTo>
                    <a:pt x="0" y="240"/>
                  </a:moveTo>
                  <a:lnTo>
                    <a:pt x="0" y="0"/>
                  </a:lnTo>
                  <a:lnTo>
                    <a:pt x="192" y="48"/>
                  </a:lnTo>
                  <a:lnTo>
                    <a:pt x="1248" y="48"/>
                  </a:lnTo>
                  <a:lnTo>
                    <a:pt x="1248" y="480"/>
                  </a:lnTo>
                  <a:lnTo>
                    <a:pt x="1488" y="480"/>
                  </a:lnTo>
                  <a:lnTo>
                    <a:pt x="1728" y="240"/>
                  </a:lnTo>
                  <a:lnTo>
                    <a:pt x="1824" y="240"/>
                  </a:lnTo>
                </a:path>
              </a:pathLst>
            </a:custGeom>
            <a:noFill/>
            <a:ln w="9525">
              <a:solidFill>
                <a:schemeClr val="tx1"/>
              </a:solidFill>
              <a:round/>
              <a:headEnd/>
              <a:tailEnd/>
            </a:ln>
            <a:effectLst/>
          </p:spPr>
          <p:txBody>
            <a:bodyPr/>
            <a:lstStyle/>
            <a:p>
              <a:endParaRPr lang="vi-VN"/>
            </a:p>
          </p:txBody>
        </p:sp>
        <p:sp>
          <p:nvSpPr>
            <p:cNvPr id="51" name="Freeform 50"/>
            <p:cNvSpPr>
              <a:spLocks/>
            </p:cNvSpPr>
            <p:nvPr/>
          </p:nvSpPr>
          <p:spPr bwMode="auto">
            <a:xfrm>
              <a:off x="2209" y="2974"/>
              <a:ext cx="824" cy="194"/>
            </a:xfrm>
            <a:custGeom>
              <a:avLst/>
              <a:gdLst/>
              <a:ahLst/>
              <a:cxnLst>
                <a:cxn ang="0">
                  <a:pos x="0" y="2"/>
                </a:cxn>
                <a:cxn ang="0">
                  <a:pos x="454" y="0"/>
                </a:cxn>
                <a:cxn ang="0">
                  <a:pos x="695" y="147"/>
                </a:cxn>
                <a:cxn ang="0">
                  <a:pos x="824" y="194"/>
                </a:cxn>
              </a:cxnLst>
              <a:rect l="0" t="0" r="r" b="b"/>
              <a:pathLst>
                <a:path w="824" h="194">
                  <a:moveTo>
                    <a:pt x="0" y="2"/>
                  </a:moveTo>
                  <a:lnTo>
                    <a:pt x="454" y="0"/>
                  </a:lnTo>
                  <a:lnTo>
                    <a:pt x="695" y="147"/>
                  </a:lnTo>
                  <a:lnTo>
                    <a:pt x="824" y="194"/>
                  </a:lnTo>
                </a:path>
              </a:pathLst>
            </a:custGeom>
            <a:noFill/>
            <a:ln w="9525">
              <a:solidFill>
                <a:schemeClr val="tx1"/>
              </a:solidFill>
              <a:round/>
              <a:headEnd/>
              <a:tailEnd/>
            </a:ln>
            <a:effectLst/>
          </p:spPr>
          <p:txBody>
            <a:bodyPr/>
            <a:lstStyle/>
            <a:p>
              <a:endParaRPr lang="vi-VN"/>
            </a:p>
          </p:txBody>
        </p:sp>
        <p:sp>
          <p:nvSpPr>
            <p:cNvPr id="52" name="Line 51"/>
            <p:cNvSpPr>
              <a:spLocks noChangeShapeType="1"/>
            </p:cNvSpPr>
            <p:nvPr/>
          </p:nvSpPr>
          <p:spPr bwMode="auto">
            <a:xfrm>
              <a:off x="2911" y="3168"/>
              <a:ext cx="0" cy="720"/>
            </a:xfrm>
            <a:prstGeom prst="line">
              <a:avLst/>
            </a:prstGeom>
            <a:noFill/>
            <a:ln w="9525">
              <a:solidFill>
                <a:schemeClr val="tx1"/>
              </a:solidFill>
              <a:prstDash val="dash"/>
              <a:round/>
              <a:headEnd/>
              <a:tailEnd/>
            </a:ln>
            <a:effectLst/>
          </p:spPr>
          <p:txBody>
            <a:bodyPr/>
            <a:lstStyle/>
            <a:p>
              <a:endParaRPr lang="vi-VN"/>
            </a:p>
          </p:txBody>
        </p:sp>
        <p:sp>
          <p:nvSpPr>
            <p:cNvPr id="53" name="Line 52"/>
            <p:cNvSpPr>
              <a:spLocks noChangeShapeType="1"/>
            </p:cNvSpPr>
            <p:nvPr/>
          </p:nvSpPr>
          <p:spPr bwMode="auto">
            <a:xfrm>
              <a:off x="3033" y="3168"/>
              <a:ext cx="0" cy="768"/>
            </a:xfrm>
            <a:prstGeom prst="line">
              <a:avLst/>
            </a:prstGeom>
            <a:noFill/>
            <a:ln w="9525">
              <a:solidFill>
                <a:schemeClr val="tx1"/>
              </a:solidFill>
              <a:prstDash val="dash"/>
              <a:round/>
              <a:headEnd/>
              <a:tailEnd/>
            </a:ln>
            <a:effectLst/>
          </p:spPr>
          <p:txBody>
            <a:bodyPr/>
            <a:lstStyle/>
            <a:p>
              <a:endParaRPr lang="vi-VN"/>
            </a:p>
          </p:txBody>
        </p:sp>
        <p:sp>
          <p:nvSpPr>
            <p:cNvPr id="54" name="Line 53"/>
            <p:cNvSpPr>
              <a:spLocks noChangeShapeType="1"/>
            </p:cNvSpPr>
            <p:nvPr/>
          </p:nvSpPr>
          <p:spPr bwMode="auto">
            <a:xfrm>
              <a:off x="4197" y="3168"/>
              <a:ext cx="0" cy="768"/>
            </a:xfrm>
            <a:prstGeom prst="line">
              <a:avLst/>
            </a:prstGeom>
            <a:noFill/>
            <a:ln w="9525">
              <a:solidFill>
                <a:schemeClr val="tx1"/>
              </a:solidFill>
              <a:prstDash val="dash"/>
              <a:round/>
              <a:headEnd/>
              <a:tailEnd/>
            </a:ln>
            <a:effectLst/>
          </p:spPr>
          <p:txBody>
            <a:bodyPr/>
            <a:lstStyle/>
            <a:p>
              <a:endParaRPr lang="vi-VN"/>
            </a:p>
          </p:txBody>
        </p:sp>
        <p:sp>
          <p:nvSpPr>
            <p:cNvPr id="55" name="Freeform 54"/>
            <p:cNvSpPr>
              <a:spLocks/>
            </p:cNvSpPr>
            <p:nvPr/>
          </p:nvSpPr>
          <p:spPr bwMode="auto">
            <a:xfrm>
              <a:off x="2666" y="3360"/>
              <a:ext cx="1653" cy="528"/>
            </a:xfrm>
            <a:custGeom>
              <a:avLst/>
              <a:gdLst/>
              <a:ahLst/>
              <a:cxnLst>
                <a:cxn ang="0">
                  <a:pos x="0" y="384"/>
                </a:cxn>
                <a:cxn ang="0">
                  <a:pos x="192" y="48"/>
                </a:cxn>
                <a:cxn ang="0">
                  <a:pos x="288" y="0"/>
                </a:cxn>
                <a:cxn ang="0">
                  <a:pos x="1200" y="0"/>
                </a:cxn>
                <a:cxn ang="0">
                  <a:pos x="1296" y="384"/>
                </a:cxn>
              </a:cxnLst>
              <a:rect l="0" t="0" r="r" b="b"/>
              <a:pathLst>
                <a:path w="1296" h="384">
                  <a:moveTo>
                    <a:pt x="0" y="384"/>
                  </a:moveTo>
                  <a:lnTo>
                    <a:pt x="192" y="48"/>
                  </a:lnTo>
                  <a:lnTo>
                    <a:pt x="288" y="0"/>
                  </a:lnTo>
                  <a:lnTo>
                    <a:pt x="1200" y="0"/>
                  </a:lnTo>
                  <a:lnTo>
                    <a:pt x="1296" y="384"/>
                  </a:lnTo>
                </a:path>
              </a:pathLst>
            </a:custGeom>
            <a:noFill/>
            <a:ln w="9525">
              <a:solidFill>
                <a:schemeClr val="tx1"/>
              </a:solidFill>
              <a:round/>
              <a:headEnd/>
              <a:tailEnd/>
            </a:ln>
            <a:effectLst/>
          </p:spPr>
          <p:txBody>
            <a:bodyPr/>
            <a:lstStyle/>
            <a:p>
              <a:endParaRPr lang="vi-VN"/>
            </a:p>
          </p:txBody>
        </p:sp>
        <p:sp>
          <p:nvSpPr>
            <p:cNvPr id="56" name="Freeform 55"/>
            <p:cNvSpPr>
              <a:spLocks/>
            </p:cNvSpPr>
            <p:nvPr/>
          </p:nvSpPr>
          <p:spPr bwMode="auto">
            <a:xfrm>
              <a:off x="4197" y="2976"/>
              <a:ext cx="551" cy="192"/>
            </a:xfrm>
            <a:custGeom>
              <a:avLst/>
              <a:gdLst/>
              <a:ahLst/>
              <a:cxnLst>
                <a:cxn ang="0">
                  <a:pos x="0" y="192"/>
                </a:cxn>
                <a:cxn ang="0">
                  <a:pos x="96" y="0"/>
                </a:cxn>
                <a:cxn ang="0">
                  <a:pos x="432" y="0"/>
                </a:cxn>
              </a:cxnLst>
              <a:rect l="0" t="0" r="r" b="b"/>
              <a:pathLst>
                <a:path w="432" h="192">
                  <a:moveTo>
                    <a:pt x="0" y="192"/>
                  </a:moveTo>
                  <a:lnTo>
                    <a:pt x="96" y="0"/>
                  </a:lnTo>
                  <a:lnTo>
                    <a:pt x="432" y="0"/>
                  </a:lnTo>
                </a:path>
              </a:pathLst>
            </a:custGeom>
            <a:noFill/>
            <a:ln w="9525">
              <a:solidFill>
                <a:schemeClr val="tx1"/>
              </a:solidFill>
              <a:round/>
              <a:headEnd/>
              <a:tailEnd/>
            </a:ln>
            <a:effectLst/>
          </p:spPr>
          <p:txBody>
            <a:bodyPr/>
            <a:lstStyle/>
            <a:p>
              <a:endParaRPr lang="vi-VN"/>
            </a:p>
          </p:txBody>
        </p:sp>
      </p:grpSp>
      <p:sp>
        <p:nvSpPr>
          <p:cNvPr id="62" name="TextBox 61"/>
          <p:cNvSpPr txBox="1"/>
          <p:nvPr/>
        </p:nvSpPr>
        <p:spPr>
          <a:xfrm>
            <a:off x="428596" y="142852"/>
            <a:ext cx="7500990"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1.4.3- </a:t>
            </a:r>
            <a:r>
              <a:rPr lang="en-US" sz="3200" b="1" u="sng" smtClean="0">
                <a:solidFill>
                  <a:schemeClr val="accent6">
                    <a:lumMod val="75000"/>
                  </a:schemeClr>
                </a:solidFill>
                <a:latin typeface="Times New Roman" pitchFamily="18" charset="0"/>
                <a:cs typeface="Times New Roman" pitchFamily="18" charset="0"/>
              </a:rPr>
              <a:t>Đặc tính đóng cắt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3" name="Rectangle 62"/>
          <p:cNvSpPr/>
          <p:nvPr/>
        </p:nvSpPr>
        <p:spPr>
          <a:xfrm>
            <a:off x="3357554" y="1714488"/>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
        <p:nvSpPr>
          <p:cNvPr id="64" name="Rectangle 63"/>
          <p:cNvSpPr/>
          <p:nvPr/>
        </p:nvSpPr>
        <p:spPr>
          <a:xfrm>
            <a:off x="3500430" y="714356"/>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5" name="Rectangle 64"/>
          <p:cNvSpPr/>
          <p:nvPr/>
        </p:nvSpPr>
        <p:spPr>
          <a:xfrm>
            <a:off x="357158" y="2988230"/>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6" name="Rectangle 65"/>
          <p:cNvSpPr/>
          <p:nvPr/>
        </p:nvSpPr>
        <p:spPr>
          <a:xfrm>
            <a:off x="3357554" y="3857628"/>
            <a:ext cx="642942" cy="369332"/>
          </a:xfrm>
          <a:prstGeom prst="rect">
            <a:avLst/>
          </a:prstGeom>
        </p:spPr>
        <p:txBody>
          <a:bodyPr wrap="squar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CE</a:t>
            </a:r>
            <a:r>
              <a:rPr lang="en-US" smtClean="0">
                <a:latin typeface="Times New Roman" pitchFamily="18" charset="0"/>
                <a:cs typeface="Times New Roman" pitchFamily="18" charset="0"/>
              </a:rPr>
              <a:t> </a:t>
            </a:r>
            <a:endParaRPr lang="vi-VN">
              <a:latin typeface="Times New Roman" pitchFamily="18" charset="0"/>
              <a:cs typeface="Times New Roman" pitchFamily="18" charset="0"/>
            </a:endParaRPr>
          </a:p>
        </p:txBody>
      </p:sp>
      <p:sp>
        <p:nvSpPr>
          <p:cNvPr id="67" name="Rectangle 66"/>
          <p:cNvSpPr/>
          <p:nvPr/>
        </p:nvSpPr>
        <p:spPr>
          <a:xfrm>
            <a:off x="3571868" y="2857496"/>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B</a:t>
            </a:r>
            <a:endParaRPr lang="vi-VN" sz="2400">
              <a:latin typeface="Times New Roman" pitchFamily="18" charset="0"/>
              <a:cs typeface="Times New Roman" pitchFamily="18" charset="0"/>
            </a:endParaRPr>
          </a:p>
        </p:txBody>
      </p:sp>
      <p:sp>
        <p:nvSpPr>
          <p:cNvPr id="68" name="Rectangle 67"/>
          <p:cNvSpPr/>
          <p:nvPr/>
        </p:nvSpPr>
        <p:spPr>
          <a:xfrm>
            <a:off x="3571868" y="4786322"/>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C</a:t>
            </a:r>
            <a:endParaRPr lang="vi-VN" sz="2400">
              <a:latin typeface="Times New Roman" pitchFamily="18" charset="0"/>
              <a:cs typeface="Times New Roman" pitchFamily="18" charset="0"/>
            </a:endParaRPr>
          </a:p>
        </p:txBody>
      </p:sp>
      <p:sp>
        <p:nvSpPr>
          <p:cNvPr id="69" name="TextBox 68"/>
          <p:cNvSpPr txBox="1"/>
          <p:nvPr/>
        </p:nvSpPr>
        <p:spPr>
          <a:xfrm>
            <a:off x="4000496" y="5857892"/>
            <a:ext cx="4857784" cy="369332"/>
          </a:xfrm>
          <a:prstGeom prst="rect">
            <a:avLst/>
          </a:prstGeom>
          <a:noFill/>
        </p:spPr>
        <p:txBody>
          <a:bodyPr wrap="square" rtlCol="0">
            <a:spAutoFit/>
          </a:bodyPr>
          <a:lstStyle/>
          <a:p>
            <a:r>
              <a:rPr lang="en-US" smtClean="0">
                <a:latin typeface="Times New Roman" pitchFamily="18" charset="0"/>
                <a:cs typeface="Times New Roman" pitchFamily="18" charset="0"/>
              </a:rPr>
              <a:t>1      2      3   4                5               6   7      8       </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a:grpSpLocks/>
          </p:cNvGrpSpPr>
          <p:nvPr/>
        </p:nvGrpSpPr>
        <p:grpSpPr bwMode="auto">
          <a:xfrm>
            <a:off x="4000496" y="428604"/>
            <a:ext cx="4909099" cy="5857916"/>
            <a:chOff x="2208" y="1104"/>
            <a:chExt cx="2788" cy="2880"/>
          </a:xfrm>
        </p:grpSpPr>
        <p:sp>
          <p:nvSpPr>
            <p:cNvPr id="35" name="Line 32"/>
            <p:cNvSpPr>
              <a:spLocks noChangeShapeType="1"/>
            </p:cNvSpPr>
            <p:nvPr/>
          </p:nvSpPr>
          <p:spPr bwMode="auto">
            <a:xfrm flipV="1">
              <a:off x="2209" y="1104"/>
              <a:ext cx="1" cy="528"/>
            </a:xfrm>
            <a:prstGeom prst="line">
              <a:avLst/>
            </a:prstGeom>
            <a:noFill/>
            <a:ln w="9525">
              <a:solidFill>
                <a:schemeClr val="tx1"/>
              </a:solidFill>
              <a:round/>
              <a:headEnd/>
              <a:tailEnd type="triangle" w="med" len="med"/>
            </a:ln>
            <a:effectLst/>
          </p:spPr>
          <p:txBody>
            <a:bodyPr/>
            <a:lstStyle/>
            <a:p>
              <a:endParaRPr lang="vi-VN"/>
            </a:p>
          </p:txBody>
        </p:sp>
        <p:sp>
          <p:nvSpPr>
            <p:cNvPr id="36" name="Line 33"/>
            <p:cNvSpPr>
              <a:spLocks noChangeShapeType="1"/>
            </p:cNvSpPr>
            <p:nvPr/>
          </p:nvSpPr>
          <p:spPr bwMode="auto">
            <a:xfrm>
              <a:off x="2209" y="1401"/>
              <a:ext cx="2726" cy="1"/>
            </a:xfrm>
            <a:prstGeom prst="line">
              <a:avLst/>
            </a:prstGeom>
            <a:noFill/>
            <a:ln w="9525">
              <a:solidFill>
                <a:schemeClr val="tx1"/>
              </a:solidFill>
              <a:round/>
              <a:headEnd/>
              <a:tailEnd type="triangle" w="med" len="med"/>
            </a:ln>
            <a:effectLst/>
          </p:spPr>
          <p:txBody>
            <a:bodyPr/>
            <a:lstStyle/>
            <a:p>
              <a:endParaRPr lang="vi-VN"/>
            </a:p>
          </p:txBody>
        </p:sp>
        <p:sp>
          <p:nvSpPr>
            <p:cNvPr id="37" name="Freeform 36"/>
            <p:cNvSpPr>
              <a:spLocks/>
            </p:cNvSpPr>
            <p:nvPr/>
          </p:nvSpPr>
          <p:spPr bwMode="auto">
            <a:xfrm>
              <a:off x="2221" y="1170"/>
              <a:ext cx="2775" cy="429"/>
            </a:xfrm>
            <a:custGeom>
              <a:avLst/>
              <a:gdLst/>
              <a:ahLst/>
              <a:cxnLst>
                <a:cxn ang="0">
                  <a:pos x="0" y="424"/>
                </a:cxn>
                <a:cxn ang="0">
                  <a:pos x="185" y="429"/>
                </a:cxn>
                <a:cxn ang="0">
                  <a:pos x="185" y="0"/>
                </a:cxn>
                <a:cxn ang="0">
                  <a:pos x="1785" y="0"/>
                </a:cxn>
                <a:cxn ang="0">
                  <a:pos x="1785" y="429"/>
                </a:cxn>
                <a:cxn ang="0">
                  <a:pos x="2775" y="429"/>
                </a:cxn>
              </a:cxnLst>
              <a:rect l="0" t="0" r="r" b="b"/>
              <a:pathLst>
                <a:path w="2775" h="429">
                  <a:moveTo>
                    <a:pt x="0" y="424"/>
                  </a:moveTo>
                  <a:lnTo>
                    <a:pt x="185" y="429"/>
                  </a:lnTo>
                  <a:lnTo>
                    <a:pt x="185" y="0"/>
                  </a:lnTo>
                  <a:lnTo>
                    <a:pt x="1785" y="0"/>
                  </a:lnTo>
                  <a:lnTo>
                    <a:pt x="1785" y="429"/>
                  </a:lnTo>
                  <a:lnTo>
                    <a:pt x="2775" y="429"/>
                  </a:lnTo>
                </a:path>
              </a:pathLst>
            </a:custGeom>
            <a:noFill/>
            <a:ln w="9525">
              <a:solidFill>
                <a:schemeClr val="tx1"/>
              </a:solidFill>
              <a:round/>
              <a:headEnd/>
              <a:tailEnd/>
            </a:ln>
            <a:effectLst/>
          </p:spPr>
          <p:txBody>
            <a:bodyPr/>
            <a:lstStyle/>
            <a:p>
              <a:endParaRPr lang="vi-VN"/>
            </a:p>
          </p:txBody>
        </p:sp>
        <p:sp>
          <p:nvSpPr>
            <p:cNvPr id="38" name="Line 35"/>
            <p:cNvSpPr>
              <a:spLocks noChangeShapeType="1"/>
            </p:cNvSpPr>
            <p:nvPr/>
          </p:nvSpPr>
          <p:spPr bwMode="auto">
            <a:xfrm flipV="1">
              <a:off x="2209" y="1680"/>
              <a:ext cx="1" cy="528"/>
            </a:xfrm>
            <a:prstGeom prst="line">
              <a:avLst/>
            </a:prstGeom>
            <a:noFill/>
            <a:ln w="9525">
              <a:solidFill>
                <a:schemeClr val="tx1"/>
              </a:solidFill>
              <a:round/>
              <a:headEnd/>
              <a:tailEnd type="triangle" w="med" len="med"/>
            </a:ln>
            <a:effectLst/>
          </p:spPr>
          <p:txBody>
            <a:bodyPr/>
            <a:lstStyle/>
            <a:p>
              <a:endParaRPr lang="vi-VN"/>
            </a:p>
          </p:txBody>
        </p:sp>
        <p:sp>
          <p:nvSpPr>
            <p:cNvPr id="39" name="Line 36"/>
            <p:cNvSpPr>
              <a:spLocks noChangeShapeType="1"/>
            </p:cNvSpPr>
            <p:nvPr/>
          </p:nvSpPr>
          <p:spPr bwMode="auto">
            <a:xfrm>
              <a:off x="2209" y="1977"/>
              <a:ext cx="2723" cy="1"/>
            </a:xfrm>
            <a:prstGeom prst="line">
              <a:avLst/>
            </a:prstGeom>
            <a:noFill/>
            <a:ln w="9525">
              <a:solidFill>
                <a:schemeClr val="tx1"/>
              </a:solidFill>
              <a:round/>
              <a:headEnd/>
              <a:tailEnd type="triangle" w="med" len="med"/>
            </a:ln>
            <a:effectLst/>
          </p:spPr>
          <p:txBody>
            <a:bodyPr/>
            <a:lstStyle/>
            <a:p>
              <a:endParaRPr lang="vi-VN"/>
            </a:p>
          </p:txBody>
        </p:sp>
        <p:sp>
          <p:nvSpPr>
            <p:cNvPr id="40" name="Line 37"/>
            <p:cNvSpPr>
              <a:spLocks noChangeShapeType="1"/>
            </p:cNvSpPr>
            <p:nvPr/>
          </p:nvSpPr>
          <p:spPr bwMode="auto">
            <a:xfrm flipV="1">
              <a:off x="2208" y="2304"/>
              <a:ext cx="1" cy="528"/>
            </a:xfrm>
            <a:prstGeom prst="line">
              <a:avLst/>
            </a:prstGeom>
            <a:noFill/>
            <a:ln w="9525">
              <a:solidFill>
                <a:schemeClr val="tx1"/>
              </a:solidFill>
              <a:round/>
              <a:headEnd/>
              <a:tailEnd type="triangle" w="med" len="med"/>
            </a:ln>
            <a:effectLst/>
          </p:spPr>
          <p:txBody>
            <a:bodyPr/>
            <a:lstStyle/>
            <a:p>
              <a:endParaRPr lang="vi-VN"/>
            </a:p>
          </p:txBody>
        </p:sp>
        <p:sp>
          <p:nvSpPr>
            <p:cNvPr id="41" name="Line 38"/>
            <p:cNvSpPr>
              <a:spLocks noChangeShapeType="1"/>
            </p:cNvSpPr>
            <p:nvPr/>
          </p:nvSpPr>
          <p:spPr bwMode="auto">
            <a:xfrm>
              <a:off x="2209" y="2601"/>
              <a:ext cx="2723" cy="1"/>
            </a:xfrm>
            <a:prstGeom prst="line">
              <a:avLst/>
            </a:prstGeom>
            <a:noFill/>
            <a:ln w="9525">
              <a:solidFill>
                <a:schemeClr val="tx1"/>
              </a:solidFill>
              <a:round/>
              <a:headEnd/>
              <a:tailEnd type="triangle" w="med" len="med"/>
            </a:ln>
            <a:effectLst/>
          </p:spPr>
          <p:txBody>
            <a:bodyPr/>
            <a:lstStyle/>
            <a:p>
              <a:endParaRPr lang="vi-VN"/>
            </a:p>
          </p:txBody>
        </p:sp>
        <p:sp>
          <p:nvSpPr>
            <p:cNvPr id="42" name="Line 39"/>
            <p:cNvSpPr>
              <a:spLocks noChangeShapeType="1"/>
            </p:cNvSpPr>
            <p:nvPr/>
          </p:nvSpPr>
          <p:spPr bwMode="auto">
            <a:xfrm flipV="1">
              <a:off x="2209" y="2832"/>
              <a:ext cx="1" cy="528"/>
            </a:xfrm>
            <a:prstGeom prst="line">
              <a:avLst/>
            </a:prstGeom>
            <a:noFill/>
            <a:ln w="9525">
              <a:solidFill>
                <a:schemeClr val="tx1"/>
              </a:solidFill>
              <a:round/>
              <a:headEnd/>
              <a:tailEnd type="triangle" w="med" len="med"/>
            </a:ln>
            <a:effectLst/>
          </p:spPr>
          <p:txBody>
            <a:bodyPr/>
            <a:lstStyle/>
            <a:p>
              <a:endParaRPr lang="vi-VN"/>
            </a:p>
          </p:txBody>
        </p:sp>
        <p:sp>
          <p:nvSpPr>
            <p:cNvPr id="43" name="Line 40"/>
            <p:cNvSpPr>
              <a:spLocks noChangeShapeType="1"/>
            </p:cNvSpPr>
            <p:nvPr/>
          </p:nvSpPr>
          <p:spPr bwMode="auto">
            <a:xfrm>
              <a:off x="2209" y="3177"/>
              <a:ext cx="2723" cy="1"/>
            </a:xfrm>
            <a:prstGeom prst="line">
              <a:avLst/>
            </a:prstGeom>
            <a:noFill/>
            <a:ln w="9525">
              <a:solidFill>
                <a:schemeClr val="tx1"/>
              </a:solidFill>
              <a:round/>
              <a:headEnd/>
              <a:tailEnd type="triangle" w="med" len="med"/>
            </a:ln>
            <a:effectLst/>
          </p:spPr>
          <p:txBody>
            <a:bodyPr/>
            <a:lstStyle/>
            <a:p>
              <a:endParaRPr lang="vi-VN"/>
            </a:p>
          </p:txBody>
        </p:sp>
        <p:sp>
          <p:nvSpPr>
            <p:cNvPr id="44" name="Line 41"/>
            <p:cNvSpPr>
              <a:spLocks noChangeShapeType="1"/>
            </p:cNvSpPr>
            <p:nvPr/>
          </p:nvSpPr>
          <p:spPr bwMode="auto">
            <a:xfrm flipV="1">
              <a:off x="2209" y="3408"/>
              <a:ext cx="1" cy="528"/>
            </a:xfrm>
            <a:prstGeom prst="line">
              <a:avLst/>
            </a:prstGeom>
            <a:noFill/>
            <a:ln w="9525">
              <a:solidFill>
                <a:schemeClr val="tx1"/>
              </a:solidFill>
              <a:round/>
              <a:headEnd/>
              <a:tailEnd type="triangle" w="med" len="med"/>
            </a:ln>
            <a:effectLst/>
          </p:spPr>
          <p:txBody>
            <a:bodyPr/>
            <a:lstStyle/>
            <a:p>
              <a:endParaRPr lang="vi-VN"/>
            </a:p>
          </p:txBody>
        </p:sp>
        <p:sp>
          <p:nvSpPr>
            <p:cNvPr id="45" name="Line 42"/>
            <p:cNvSpPr>
              <a:spLocks noChangeShapeType="1"/>
            </p:cNvSpPr>
            <p:nvPr/>
          </p:nvSpPr>
          <p:spPr bwMode="auto">
            <a:xfrm>
              <a:off x="2209" y="3888"/>
              <a:ext cx="2707" cy="1"/>
            </a:xfrm>
            <a:prstGeom prst="line">
              <a:avLst/>
            </a:prstGeom>
            <a:noFill/>
            <a:ln w="9525">
              <a:solidFill>
                <a:schemeClr val="tx1"/>
              </a:solidFill>
              <a:round/>
              <a:headEnd/>
              <a:tailEnd type="triangle" w="med" len="med"/>
            </a:ln>
            <a:effectLst/>
          </p:spPr>
          <p:txBody>
            <a:bodyPr/>
            <a:lstStyle/>
            <a:p>
              <a:endParaRPr lang="vi-VN"/>
            </a:p>
          </p:txBody>
        </p:sp>
        <p:sp>
          <p:nvSpPr>
            <p:cNvPr id="46" name="Line 43"/>
            <p:cNvSpPr>
              <a:spLocks noChangeShapeType="1"/>
            </p:cNvSpPr>
            <p:nvPr/>
          </p:nvSpPr>
          <p:spPr bwMode="auto">
            <a:xfrm>
              <a:off x="2421" y="1584"/>
              <a:ext cx="0" cy="2352"/>
            </a:xfrm>
            <a:prstGeom prst="line">
              <a:avLst/>
            </a:prstGeom>
            <a:noFill/>
            <a:ln w="9525">
              <a:solidFill>
                <a:schemeClr val="tx1"/>
              </a:solidFill>
              <a:prstDash val="dash"/>
              <a:round/>
              <a:headEnd/>
              <a:tailEnd/>
            </a:ln>
            <a:effectLst/>
          </p:spPr>
          <p:txBody>
            <a:bodyPr/>
            <a:lstStyle/>
            <a:p>
              <a:endParaRPr lang="vi-VN"/>
            </a:p>
          </p:txBody>
        </p:sp>
        <p:sp>
          <p:nvSpPr>
            <p:cNvPr id="47" name="Freeform 46"/>
            <p:cNvSpPr>
              <a:spLocks/>
            </p:cNvSpPr>
            <p:nvPr/>
          </p:nvSpPr>
          <p:spPr bwMode="auto">
            <a:xfrm>
              <a:off x="2208" y="1920"/>
              <a:ext cx="2785" cy="240"/>
            </a:xfrm>
            <a:custGeom>
              <a:avLst/>
              <a:gdLst/>
              <a:ahLst/>
              <a:cxnLst>
                <a:cxn ang="0">
                  <a:pos x="0" y="237"/>
                </a:cxn>
                <a:cxn ang="0">
                  <a:pos x="213" y="240"/>
                </a:cxn>
                <a:cxn ang="0">
                  <a:pos x="519" y="0"/>
                </a:cxn>
                <a:cxn ang="0">
                  <a:pos x="2111" y="0"/>
                </a:cxn>
                <a:cxn ang="0">
                  <a:pos x="2418" y="240"/>
                </a:cxn>
                <a:cxn ang="0">
                  <a:pos x="2785" y="240"/>
                </a:cxn>
              </a:cxnLst>
              <a:rect l="0" t="0" r="r" b="b"/>
              <a:pathLst>
                <a:path w="2785" h="240">
                  <a:moveTo>
                    <a:pt x="0" y="237"/>
                  </a:moveTo>
                  <a:lnTo>
                    <a:pt x="213" y="240"/>
                  </a:lnTo>
                  <a:lnTo>
                    <a:pt x="519" y="0"/>
                  </a:lnTo>
                  <a:lnTo>
                    <a:pt x="2111" y="0"/>
                  </a:lnTo>
                  <a:lnTo>
                    <a:pt x="2418" y="240"/>
                  </a:lnTo>
                  <a:lnTo>
                    <a:pt x="2785" y="240"/>
                  </a:lnTo>
                </a:path>
              </a:pathLst>
            </a:custGeom>
            <a:noFill/>
            <a:ln w="9525">
              <a:solidFill>
                <a:schemeClr val="tx1"/>
              </a:solidFill>
              <a:round/>
              <a:headEnd/>
              <a:tailEnd/>
            </a:ln>
            <a:effectLst/>
          </p:spPr>
          <p:txBody>
            <a:bodyPr/>
            <a:lstStyle/>
            <a:p>
              <a:endParaRPr lang="vi-VN"/>
            </a:p>
          </p:txBody>
        </p:sp>
        <p:sp>
          <p:nvSpPr>
            <p:cNvPr id="48" name="Line 45"/>
            <p:cNvSpPr>
              <a:spLocks noChangeShapeType="1"/>
            </p:cNvSpPr>
            <p:nvPr/>
          </p:nvSpPr>
          <p:spPr bwMode="auto">
            <a:xfrm>
              <a:off x="2666" y="2016"/>
              <a:ext cx="0" cy="1968"/>
            </a:xfrm>
            <a:prstGeom prst="line">
              <a:avLst/>
            </a:prstGeom>
            <a:noFill/>
            <a:ln w="9525">
              <a:solidFill>
                <a:schemeClr val="tx1"/>
              </a:solidFill>
              <a:prstDash val="dash"/>
              <a:round/>
              <a:headEnd/>
              <a:tailEnd/>
            </a:ln>
            <a:effectLst/>
          </p:spPr>
          <p:txBody>
            <a:bodyPr/>
            <a:lstStyle/>
            <a:p>
              <a:endParaRPr lang="vi-VN"/>
            </a:p>
          </p:txBody>
        </p:sp>
        <p:sp>
          <p:nvSpPr>
            <p:cNvPr id="49" name="Line 46"/>
            <p:cNvSpPr>
              <a:spLocks noChangeShapeType="1"/>
            </p:cNvSpPr>
            <p:nvPr/>
          </p:nvSpPr>
          <p:spPr bwMode="auto">
            <a:xfrm>
              <a:off x="4013" y="1584"/>
              <a:ext cx="0" cy="2352"/>
            </a:xfrm>
            <a:prstGeom prst="line">
              <a:avLst/>
            </a:prstGeom>
            <a:noFill/>
            <a:ln w="9525">
              <a:solidFill>
                <a:schemeClr val="tx1"/>
              </a:solidFill>
              <a:prstDash val="dash"/>
              <a:round/>
              <a:headEnd/>
              <a:tailEnd/>
            </a:ln>
            <a:effectLst/>
          </p:spPr>
          <p:txBody>
            <a:bodyPr/>
            <a:lstStyle/>
            <a:p>
              <a:endParaRPr lang="vi-VN"/>
            </a:p>
          </p:txBody>
        </p:sp>
        <p:sp>
          <p:nvSpPr>
            <p:cNvPr id="50" name="Line 47"/>
            <p:cNvSpPr>
              <a:spLocks noChangeShapeType="1"/>
            </p:cNvSpPr>
            <p:nvPr/>
          </p:nvSpPr>
          <p:spPr bwMode="auto">
            <a:xfrm>
              <a:off x="4319" y="1920"/>
              <a:ext cx="0" cy="2016"/>
            </a:xfrm>
            <a:prstGeom prst="line">
              <a:avLst/>
            </a:prstGeom>
            <a:noFill/>
            <a:ln w="9525">
              <a:solidFill>
                <a:schemeClr val="tx1"/>
              </a:solidFill>
              <a:prstDash val="dash"/>
              <a:round/>
              <a:headEnd/>
              <a:tailEnd/>
            </a:ln>
            <a:effectLst/>
          </p:spPr>
          <p:txBody>
            <a:bodyPr/>
            <a:lstStyle/>
            <a:p>
              <a:endParaRPr lang="vi-VN"/>
            </a:p>
          </p:txBody>
        </p:sp>
        <p:sp>
          <p:nvSpPr>
            <p:cNvPr id="51" name="Line 48"/>
            <p:cNvSpPr>
              <a:spLocks noChangeShapeType="1"/>
            </p:cNvSpPr>
            <p:nvPr/>
          </p:nvSpPr>
          <p:spPr bwMode="auto">
            <a:xfrm>
              <a:off x="4687" y="2016"/>
              <a:ext cx="0" cy="1968"/>
            </a:xfrm>
            <a:prstGeom prst="line">
              <a:avLst/>
            </a:prstGeom>
            <a:noFill/>
            <a:ln w="9525">
              <a:solidFill>
                <a:schemeClr val="tx1"/>
              </a:solidFill>
              <a:prstDash val="dash"/>
              <a:round/>
              <a:headEnd/>
              <a:tailEnd/>
            </a:ln>
            <a:effectLst/>
          </p:spPr>
          <p:txBody>
            <a:bodyPr/>
            <a:lstStyle/>
            <a:p>
              <a:endParaRPr lang="vi-VN"/>
            </a:p>
          </p:txBody>
        </p:sp>
        <p:sp>
          <p:nvSpPr>
            <p:cNvPr id="52" name="Freeform 51"/>
            <p:cNvSpPr>
              <a:spLocks/>
            </p:cNvSpPr>
            <p:nvPr/>
          </p:nvSpPr>
          <p:spPr bwMode="auto">
            <a:xfrm>
              <a:off x="2421" y="2352"/>
              <a:ext cx="2327" cy="480"/>
            </a:xfrm>
            <a:custGeom>
              <a:avLst/>
              <a:gdLst/>
              <a:ahLst/>
              <a:cxnLst>
                <a:cxn ang="0">
                  <a:pos x="0" y="240"/>
                </a:cxn>
                <a:cxn ang="0">
                  <a:pos x="0" y="0"/>
                </a:cxn>
                <a:cxn ang="0">
                  <a:pos x="192" y="48"/>
                </a:cxn>
                <a:cxn ang="0">
                  <a:pos x="1248" y="48"/>
                </a:cxn>
                <a:cxn ang="0">
                  <a:pos x="1248" y="480"/>
                </a:cxn>
                <a:cxn ang="0">
                  <a:pos x="1488" y="480"/>
                </a:cxn>
                <a:cxn ang="0">
                  <a:pos x="1728" y="240"/>
                </a:cxn>
                <a:cxn ang="0">
                  <a:pos x="1824" y="240"/>
                </a:cxn>
              </a:cxnLst>
              <a:rect l="0" t="0" r="r" b="b"/>
              <a:pathLst>
                <a:path w="1824" h="480">
                  <a:moveTo>
                    <a:pt x="0" y="240"/>
                  </a:moveTo>
                  <a:lnTo>
                    <a:pt x="0" y="0"/>
                  </a:lnTo>
                  <a:lnTo>
                    <a:pt x="192" y="48"/>
                  </a:lnTo>
                  <a:lnTo>
                    <a:pt x="1248" y="48"/>
                  </a:lnTo>
                  <a:lnTo>
                    <a:pt x="1248" y="480"/>
                  </a:lnTo>
                  <a:lnTo>
                    <a:pt x="1488" y="480"/>
                  </a:lnTo>
                  <a:lnTo>
                    <a:pt x="1728" y="240"/>
                  </a:lnTo>
                  <a:lnTo>
                    <a:pt x="1824" y="240"/>
                  </a:lnTo>
                </a:path>
              </a:pathLst>
            </a:custGeom>
            <a:noFill/>
            <a:ln w="9525">
              <a:solidFill>
                <a:schemeClr val="tx1"/>
              </a:solidFill>
              <a:round/>
              <a:headEnd/>
              <a:tailEnd/>
            </a:ln>
            <a:effectLst/>
          </p:spPr>
          <p:txBody>
            <a:bodyPr/>
            <a:lstStyle/>
            <a:p>
              <a:endParaRPr lang="vi-VN"/>
            </a:p>
          </p:txBody>
        </p:sp>
        <p:sp>
          <p:nvSpPr>
            <p:cNvPr id="53" name="Freeform 52"/>
            <p:cNvSpPr>
              <a:spLocks/>
            </p:cNvSpPr>
            <p:nvPr/>
          </p:nvSpPr>
          <p:spPr bwMode="auto">
            <a:xfrm>
              <a:off x="2209" y="2974"/>
              <a:ext cx="824" cy="194"/>
            </a:xfrm>
            <a:custGeom>
              <a:avLst/>
              <a:gdLst/>
              <a:ahLst/>
              <a:cxnLst>
                <a:cxn ang="0">
                  <a:pos x="0" y="2"/>
                </a:cxn>
                <a:cxn ang="0">
                  <a:pos x="454" y="0"/>
                </a:cxn>
                <a:cxn ang="0">
                  <a:pos x="695" y="147"/>
                </a:cxn>
                <a:cxn ang="0">
                  <a:pos x="824" y="194"/>
                </a:cxn>
              </a:cxnLst>
              <a:rect l="0" t="0" r="r" b="b"/>
              <a:pathLst>
                <a:path w="824" h="194">
                  <a:moveTo>
                    <a:pt x="0" y="2"/>
                  </a:moveTo>
                  <a:lnTo>
                    <a:pt x="454" y="0"/>
                  </a:lnTo>
                  <a:lnTo>
                    <a:pt x="695" y="147"/>
                  </a:lnTo>
                  <a:lnTo>
                    <a:pt x="824" y="194"/>
                  </a:lnTo>
                </a:path>
              </a:pathLst>
            </a:custGeom>
            <a:noFill/>
            <a:ln w="9525">
              <a:solidFill>
                <a:schemeClr val="tx1"/>
              </a:solidFill>
              <a:round/>
              <a:headEnd/>
              <a:tailEnd/>
            </a:ln>
            <a:effectLst/>
          </p:spPr>
          <p:txBody>
            <a:bodyPr/>
            <a:lstStyle/>
            <a:p>
              <a:endParaRPr lang="vi-VN"/>
            </a:p>
          </p:txBody>
        </p:sp>
        <p:sp>
          <p:nvSpPr>
            <p:cNvPr id="54" name="Line 51"/>
            <p:cNvSpPr>
              <a:spLocks noChangeShapeType="1"/>
            </p:cNvSpPr>
            <p:nvPr/>
          </p:nvSpPr>
          <p:spPr bwMode="auto">
            <a:xfrm>
              <a:off x="2911" y="3168"/>
              <a:ext cx="0" cy="720"/>
            </a:xfrm>
            <a:prstGeom prst="line">
              <a:avLst/>
            </a:prstGeom>
            <a:noFill/>
            <a:ln w="9525">
              <a:solidFill>
                <a:schemeClr val="tx1"/>
              </a:solidFill>
              <a:prstDash val="dash"/>
              <a:round/>
              <a:headEnd/>
              <a:tailEnd/>
            </a:ln>
            <a:effectLst/>
          </p:spPr>
          <p:txBody>
            <a:bodyPr/>
            <a:lstStyle/>
            <a:p>
              <a:endParaRPr lang="vi-VN"/>
            </a:p>
          </p:txBody>
        </p:sp>
        <p:sp>
          <p:nvSpPr>
            <p:cNvPr id="55" name="Line 52"/>
            <p:cNvSpPr>
              <a:spLocks noChangeShapeType="1"/>
            </p:cNvSpPr>
            <p:nvPr/>
          </p:nvSpPr>
          <p:spPr bwMode="auto">
            <a:xfrm>
              <a:off x="3033" y="3168"/>
              <a:ext cx="0" cy="768"/>
            </a:xfrm>
            <a:prstGeom prst="line">
              <a:avLst/>
            </a:prstGeom>
            <a:noFill/>
            <a:ln w="9525">
              <a:solidFill>
                <a:schemeClr val="tx1"/>
              </a:solidFill>
              <a:prstDash val="dash"/>
              <a:round/>
              <a:headEnd/>
              <a:tailEnd/>
            </a:ln>
            <a:effectLst/>
          </p:spPr>
          <p:txBody>
            <a:bodyPr/>
            <a:lstStyle/>
            <a:p>
              <a:endParaRPr lang="vi-VN"/>
            </a:p>
          </p:txBody>
        </p:sp>
        <p:sp>
          <p:nvSpPr>
            <p:cNvPr id="56" name="Line 53"/>
            <p:cNvSpPr>
              <a:spLocks noChangeShapeType="1"/>
            </p:cNvSpPr>
            <p:nvPr/>
          </p:nvSpPr>
          <p:spPr bwMode="auto">
            <a:xfrm>
              <a:off x="4197" y="3168"/>
              <a:ext cx="0" cy="768"/>
            </a:xfrm>
            <a:prstGeom prst="line">
              <a:avLst/>
            </a:prstGeom>
            <a:noFill/>
            <a:ln w="9525">
              <a:solidFill>
                <a:schemeClr val="tx1"/>
              </a:solidFill>
              <a:prstDash val="dash"/>
              <a:round/>
              <a:headEnd/>
              <a:tailEnd/>
            </a:ln>
            <a:effectLst/>
          </p:spPr>
          <p:txBody>
            <a:bodyPr/>
            <a:lstStyle/>
            <a:p>
              <a:endParaRPr lang="vi-VN"/>
            </a:p>
          </p:txBody>
        </p:sp>
        <p:sp>
          <p:nvSpPr>
            <p:cNvPr id="57" name="Freeform 56"/>
            <p:cNvSpPr>
              <a:spLocks/>
            </p:cNvSpPr>
            <p:nvPr/>
          </p:nvSpPr>
          <p:spPr bwMode="auto">
            <a:xfrm>
              <a:off x="2666" y="3360"/>
              <a:ext cx="1653" cy="528"/>
            </a:xfrm>
            <a:custGeom>
              <a:avLst/>
              <a:gdLst/>
              <a:ahLst/>
              <a:cxnLst>
                <a:cxn ang="0">
                  <a:pos x="0" y="384"/>
                </a:cxn>
                <a:cxn ang="0">
                  <a:pos x="192" y="48"/>
                </a:cxn>
                <a:cxn ang="0">
                  <a:pos x="288" y="0"/>
                </a:cxn>
                <a:cxn ang="0">
                  <a:pos x="1200" y="0"/>
                </a:cxn>
                <a:cxn ang="0">
                  <a:pos x="1296" y="384"/>
                </a:cxn>
              </a:cxnLst>
              <a:rect l="0" t="0" r="r" b="b"/>
              <a:pathLst>
                <a:path w="1296" h="384">
                  <a:moveTo>
                    <a:pt x="0" y="384"/>
                  </a:moveTo>
                  <a:lnTo>
                    <a:pt x="192" y="48"/>
                  </a:lnTo>
                  <a:lnTo>
                    <a:pt x="288" y="0"/>
                  </a:lnTo>
                  <a:lnTo>
                    <a:pt x="1200" y="0"/>
                  </a:lnTo>
                  <a:lnTo>
                    <a:pt x="1296" y="384"/>
                  </a:lnTo>
                </a:path>
              </a:pathLst>
            </a:custGeom>
            <a:noFill/>
            <a:ln w="9525">
              <a:solidFill>
                <a:schemeClr val="tx1"/>
              </a:solidFill>
              <a:round/>
              <a:headEnd/>
              <a:tailEnd/>
            </a:ln>
            <a:effectLst/>
          </p:spPr>
          <p:txBody>
            <a:bodyPr/>
            <a:lstStyle/>
            <a:p>
              <a:endParaRPr lang="vi-VN"/>
            </a:p>
          </p:txBody>
        </p:sp>
        <p:sp>
          <p:nvSpPr>
            <p:cNvPr id="58" name="Freeform 57"/>
            <p:cNvSpPr>
              <a:spLocks/>
            </p:cNvSpPr>
            <p:nvPr/>
          </p:nvSpPr>
          <p:spPr bwMode="auto">
            <a:xfrm>
              <a:off x="4197" y="2976"/>
              <a:ext cx="551" cy="192"/>
            </a:xfrm>
            <a:custGeom>
              <a:avLst/>
              <a:gdLst/>
              <a:ahLst/>
              <a:cxnLst>
                <a:cxn ang="0">
                  <a:pos x="0" y="192"/>
                </a:cxn>
                <a:cxn ang="0">
                  <a:pos x="96" y="0"/>
                </a:cxn>
                <a:cxn ang="0">
                  <a:pos x="432" y="0"/>
                </a:cxn>
              </a:cxnLst>
              <a:rect l="0" t="0" r="r" b="b"/>
              <a:pathLst>
                <a:path w="432" h="192">
                  <a:moveTo>
                    <a:pt x="0" y="192"/>
                  </a:moveTo>
                  <a:lnTo>
                    <a:pt x="96" y="0"/>
                  </a:lnTo>
                  <a:lnTo>
                    <a:pt x="432" y="0"/>
                  </a:lnTo>
                </a:path>
              </a:pathLst>
            </a:custGeom>
            <a:noFill/>
            <a:ln w="9525">
              <a:solidFill>
                <a:schemeClr val="tx1"/>
              </a:solidFill>
              <a:round/>
              <a:headEnd/>
              <a:tailEnd/>
            </a:ln>
            <a:effectLst/>
          </p:spPr>
          <p:txBody>
            <a:bodyPr/>
            <a:lstStyle/>
            <a:p>
              <a:endParaRPr lang="vi-VN"/>
            </a:p>
          </p:txBody>
        </p:sp>
      </p:grpSp>
      <p:sp>
        <p:nvSpPr>
          <p:cNvPr id="59" name="Rectangle 58"/>
          <p:cNvSpPr/>
          <p:nvPr/>
        </p:nvSpPr>
        <p:spPr>
          <a:xfrm>
            <a:off x="3546526" y="214290"/>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0" name="Rectangle 59"/>
          <p:cNvSpPr/>
          <p:nvPr/>
        </p:nvSpPr>
        <p:spPr>
          <a:xfrm>
            <a:off x="3428992" y="1428736"/>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
        <p:nvSpPr>
          <p:cNvPr id="61" name="Rectangle 60"/>
          <p:cNvSpPr/>
          <p:nvPr/>
        </p:nvSpPr>
        <p:spPr>
          <a:xfrm>
            <a:off x="3643306" y="2643182"/>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B</a:t>
            </a:r>
            <a:endParaRPr lang="vi-VN" sz="2400">
              <a:latin typeface="Times New Roman" pitchFamily="18" charset="0"/>
              <a:cs typeface="Times New Roman" pitchFamily="18" charset="0"/>
            </a:endParaRPr>
          </a:p>
        </p:txBody>
      </p:sp>
      <p:sp>
        <p:nvSpPr>
          <p:cNvPr id="62" name="Rectangle 61"/>
          <p:cNvSpPr/>
          <p:nvPr/>
        </p:nvSpPr>
        <p:spPr>
          <a:xfrm>
            <a:off x="3428992" y="3714752"/>
            <a:ext cx="642942" cy="369332"/>
          </a:xfrm>
          <a:prstGeom prst="rect">
            <a:avLst/>
          </a:prstGeom>
        </p:spPr>
        <p:txBody>
          <a:bodyPr wrap="squar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CE</a:t>
            </a:r>
            <a:r>
              <a:rPr lang="en-US" smtClean="0">
                <a:latin typeface="Times New Roman" pitchFamily="18" charset="0"/>
                <a:cs typeface="Times New Roman" pitchFamily="18" charset="0"/>
              </a:rPr>
              <a:t> </a:t>
            </a:r>
            <a:endParaRPr lang="vi-VN">
              <a:latin typeface="Times New Roman" pitchFamily="18" charset="0"/>
              <a:cs typeface="Times New Roman" pitchFamily="18" charset="0"/>
            </a:endParaRPr>
          </a:p>
        </p:txBody>
      </p:sp>
      <p:sp>
        <p:nvSpPr>
          <p:cNvPr id="63" name="Rectangle 62"/>
          <p:cNvSpPr/>
          <p:nvPr/>
        </p:nvSpPr>
        <p:spPr>
          <a:xfrm>
            <a:off x="3571868" y="4896161"/>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C</a:t>
            </a:r>
            <a:endParaRPr lang="vi-VN" sz="2400">
              <a:latin typeface="Times New Roman" pitchFamily="18" charset="0"/>
              <a:cs typeface="Times New Roman" pitchFamily="18" charset="0"/>
            </a:endParaRPr>
          </a:p>
        </p:txBody>
      </p:sp>
      <p:sp>
        <p:nvSpPr>
          <p:cNvPr id="64" name="TextBox 63"/>
          <p:cNvSpPr txBox="1"/>
          <p:nvPr/>
        </p:nvSpPr>
        <p:spPr>
          <a:xfrm>
            <a:off x="4000496" y="6060064"/>
            <a:ext cx="4857784" cy="369332"/>
          </a:xfrm>
          <a:prstGeom prst="rect">
            <a:avLst/>
          </a:prstGeom>
          <a:noFill/>
        </p:spPr>
        <p:txBody>
          <a:bodyPr wrap="square" rtlCol="0">
            <a:spAutoFit/>
          </a:bodyPr>
          <a:lstStyle/>
          <a:p>
            <a:r>
              <a:rPr lang="en-US" smtClean="0">
                <a:latin typeface="Times New Roman" pitchFamily="18" charset="0"/>
                <a:cs typeface="Times New Roman" pitchFamily="18" charset="0"/>
              </a:rPr>
              <a:t>1      2      3   4                5               6   7      8       </a:t>
            </a:r>
            <a:endParaRPr lang="vi-VN">
              <a:latin typeface="Times New Roman" pitchFamily="18" charset="0"/>
              <a:cs typeface="Times New Roman" pitchFamily="18" charset="0"/>
            </a:endParaRPr>
          </a:p>
        </p:txBody>
      </p:sp>
      <p:sp>
        <p:nvSpPr>
          <p:cNvPr id="66" name="TextBox 65"/>
          <p:cNvSpPr txBox="1"/>
          <p:nvPr/>
        </p:nvSpPr>
        <p:spPr>
          <a:xfrm>
            <a:off x="0" y="0"/>
            <a:ext cx="3428992" cy="6740307"/>
          </a:xfrm>
          <a:prstGeom prst="rect">
            <a:avLst/>
          </a:prstGeom>
          <a:noFill/>
        </p:spPr>
        <p:txBody>
          <a:bodyPr wrap="square" rtlCol="0">
            <a:spAutoFit/>
          </a:bodyPr>
          <a:lstStyle/>
          <a:p>
            <a:pPr marL="342900" indent="-342900"/>
            <a:r>
              <a:rPr lang="en-US" sz="2400" b="1" smtClean="0">
                <a:latin typeface="Times New Roman" pitchFamily="18" charset="0"/>
                <a:cs typeface="Times New Roman" pitchFamily="18" charset="0"/>
              </a:rPr>
              <a:t>1.</a:t>
            </a:r>
            <a:r>
              <a:rPr lang="en-US" sz="2400" smtClean="0">
                <a:latin typeface="Times New Roman" pitchFamily="18" charset="0"/>
                <a:cs typeface="Times New Roman" pitchFamily="18" charset="0"/>
              </a:rPr>
              <a:t> Trans đang khóa</a:t>
            </a:r>
          </a:p>
          <a:p>
            <a:pPr marL="342900" indent="-342900"/>
            <a:r>
              <a:rPr lang="en-US" sz="2400" b="1" smtClean="0">
                <a:latin typeface="Times New Roman" pitchFamily="18" charset="0"/>
                <a:cs typeface="Times New Roman" pitchFamily="18" charset="0"/>
              </a:rPr>
              <a:t>2.</a:t>
            </a:r>
            <a:r>
              <a:rPr lang="en-US" sz="2400" smtClean="0">
                <a:latin typeface="Times New Roman" pitchFamily="18" charset="0"/>
                <a:cs typeface="Times New Roman" pitchFamily="18" charset="0"/>
              </a:rPr>
              <a:t> Thời gian trễ của trans khi mở</a:t>
            </a:r>
          </a:p>
          <a:p>
            <a:pPr marL="342900" indent="-342900"/>
            <a:r>
              <a:rPr lang="en-US" sz="2400" b="1" smtClean="0">
                <a:latin typeface="Times New Roman" pitchFamily="18" charset="0"/>
                <a:cs typeface="Times New Roman" pitchFamily="18" charset="0"/>
              </a:rPr>
              <a:t>3.</a:t>
            </a:r>
            <a:r>
              <a:rPr lang="en-US" sz="2400" smtClean="0">
                <a:latin typeface="Times New Roman" pitchFamily="18" charset="0"/>
                <a:cs typeface="Times New Roman" pitchFamily="18" charset="0"/>
              </a:rPr>
              <a:t> Quá trình tăng dòng Ic do sự tích lũy điện tích trong bazơ</a:t>
            </a:r>
          </a:p>
          <a:p>
            <a:pPr marL="342900" indent="-342900"/>
            <a:r>
              <a:rPr lang="en-US" sz="2400" b="1" smtClean="0">
                <a:latin typeface="Times New Roman" pitchFamily="18" charset="0"/>
                <a:cs typeface="Times New Roman" pitchFamily="18" charset="0"/>
              </a:rPr>
              <a:t>4.</a:t>
            </a:r>
            <a:r>
              <a:rPr lang="en-US" sz="2400" smtClean="0">
                <a:latin typeface="Times New Roman" pitchFamily="18" charset="0"/>
                <a:cs typeface="Times New Roman" pitchFamily="18" charset="0"/>
              </a:rPr>
              <a:t> Vào vùng bão hòa</a:t>
            </a:r>
          </a:p>
          <a:p>
            <a:pPr marL="342900" indent="-342900"/>
            <a:r>
              <a:rPr lang="en-US" sz="2400" b="1" smtClean="0">
                <a:latin typeface="Times New Roman" pitchFamily="18" charset="0"/>
                <a:cs typeface="Times New Roman" pitchFamily="18" charset="0"/>
              </a:rPr>
              <a:t>5.</a:t>
            </a:r>
            <a:r>
              <a:rPr lang="en-US" sz="2400" smtClean="0">
                <a:latin typeface="Times New Roman" pitchFamily="18" charset="0"/>
                <a:cs typeface="Times New Roman" pitchFamily="18" charset="0"/>
              </a:rPr>
              <a:t> Chế độ làm việc bão hòa</a:t>
            </a:r>
          </a:p>
          <a:p>
            <a:pPr marL="342900" indent="-342900"/>
            <a:r>
              <a:rPr lang="en-US" sz="2400" b="1" smtClean="0">
                <a:latin typeface="Times New Roman" pitchFamily="18" charset="0"/>
                <a:cs typeface="Times New Roman" pitchFamily="18" charset="0"/>
              </a:rPr>
              <a:t>6.</a:t>
            </a:r>
            <a:r>
              <a:rPr lang="en-US" sz="2400" smtClean="0">
                <a:latin typeface="Times New Roman" pitchFamily="18" charset="0"/>
                <a:cs typeface="Times New Roman" pitchFamily="18" charset="0"/>
              </a:rPr>
              <a:t> Thời gian trễ khi khóa, do mật độ điện tích lớn không giảm nhanh được</a:t>
            </a:r>
          </a:p>
          <a:p>
            <a:pPr marL="342900" indent="-342900"/>
            <a:r>
              <a:rPr lang="en-US" sz="2400" b="1" smtClean="0">
                <a:latin typeface="Times New Roman" pitchFamily="18" charset="0"/>
                <a:cs typeface="Times New Roman" pitchFamily="18" charset="0"/>
              </a:rPr>
              <a:t>7.</a:t>
            </a:r>
            <a:r>
              <a:rPr lang="en-US" sz="2400" smtClean="0">
                <a:latin typeface="Times New Roman" pitchFamily="18" charset="0"/>
                <a:cs typeface="Times New Roman" pitchFamily="18" charset="0"/>
              </a:rPr>
              <a:t> Dòng colector giảm về 0</a:t>
            </a:r>
          </a:p>
          <a:p>
            <a:pPr marL="342900" indent="-342900"/>
            <a:r>
              <a:rPr lang="en-US" sz="2400" b="1" smtClean="0">
                <a:latin typeface="Times New Roman" pitchFamily="18" charset="0"/>
                <a:cs typeface="Times New Roman" pitchFamily="18" charset="0"/>
              </a:rPr>
              <a:t>8.</a:t>
            </a:r>
            <a:r>
              <a:rPr lang="en-US" sz="2400" smtClean="0">
                <a:latin typeface="Times New Roman" pitchFamily="18" charset="0"/>
                <a:cs typeface="Times New Roman" pitchFamily="18" charset="0"/>
              </a:rPr>
              <a:t> Tụ BE được nạp với điện áp –        đảm bảo cho trans khóa</a:t>
            </a:r>
            <a:endParaRPr lang="vi-VN" sz="2400">
              <a:latin typeface="Times New Roman" pitchFamily="18" charset="0"/>
              <a:cs typeface="Times New Roman" pitchFamily="18" charset="0"/>
            </a:endParaRPr>
          </a:p>
        </p:txBody>
      </p:sp>
      <p:sp>
        <p:nvSpPr>
          <p:cNvPr id="68" name="Rectangle 67"/>
          <p:cNvSpPr/>
          <p:nvPr/>
        </p:nvSpPr>
        <p:spPr>
          <a:xfrm>
            <a:off x="1500166" y="5917188"/>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21857" name="Object 1"/>
          <p:cNvGraphicFramePr>
            <a:graphicFrameLocks noChangeAspect="1"/>
          </p:cNvGraphicFramePr>
          <p:nvPr/>
        </p:nvGraphicFramePr>
        <p:xfrm>
          <a:off x="5000628" y="785794"/>
          <a:ext cx="4484325" cy="3929090"/>
        </p:xfrm>
        <a:graphic>
          <a:graphicData uri="http://schemas.openxmlformats.org/presentationml/2006/ole">
            <mc:AlternateContent xmlns:mc="http://schemas.openxmlformats.org/markup-compatibility/2006">
              <mc:Choice xmlns:v="urn:schemas-microsoft-com:vml" Requires="v">
                <p:oleObj spid="_x0000_s121868" r:id="rId3" imgW="3543388" imgH="2623294" progId="Visio.Drawing.6">
                  <p:embed/>
                </p:oleObj>
              </mc:Choice>
              <mc:Fallback>
                <p:oleObj r:id="rId3" imgW="3543388" imgH="2623294" progId="Visio.Drawing.6">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628" y="785794"/>
                        <a:ext cx="4484325" cy="39290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642910" y="0"/>
            <a:ext cx="6858048" cy="584775"/>
          </a:xfrm>
          <a:prstGeom prst="rect">
            <a:avLst/>
          </a:prstGeom>
          <a:noFill/>
        </p:spPr>
        <p:txBody>
          <a:bodyPr wrap="square" rtlCol="0">
            <a:spAutoFit/>
          </a:bodyPr>
          <a:lstStyle/>
          <a:p>
            <a:pPr algn="ctr"/>
            <a:r>
              <a:rPr lang="en-US" sz="3200" smtClean="0">
                <a:solidFill>
                  <a:srgbClr val="FF0000"/>
                </a:solidFill>
                <a:latin typeface="Times New Roman" pitchFamily="18" charset="0"/>
                <a:cs typeface="Times New Roman" pitchFamily="18" charset="0"/>
              </a:rPr>
              <a:t>Ví dụ mạch đóng cắt dùng transistor</a:t>
            </a:r>
            <a:endParaRPr lang="vi-VN" sz="3200">
              <a:solidFill>
                <a:srgbClr val="FF0000"/>
              </a:solidFill>
              <a:latin typeface="Times New Roman" pitchFamily="18" charset="0"/>
              <a:cs typeface="Times New Roman" pitchFamily="18" charset="0"/>
            </a:endParaRPr>
          </a:p>
        </p:txBody>
      </p:sp>
      <p:sp>
        <p:nvSpPr>
          <p:cNvPr id="7" name="Rectangle 6"/>
          <p:cNvSpPr/>
          <p:nvPr/>
        </p:nvSpPr>
        <p:spPr>
          <a:xfrm>
            <a:off x="0" y="928670"/>
            <a:ext cx="5429256" cy="1200329"/>
          </a:xfrm>
          <a:prstGeom prst="rect">
            <a:avLst/>
          </a:prstGeom>
        </p:spPr>
        <p:txBody>
          <a:bodyPr wrap="square">
            <a:spAutoFit/>
          </a:bodyPr>
          <a:lstStyle/>
          <a:p>
            <a:r>
              <a:rPr lang="en-US" sz="2400" smtClean="0">
                <a:latin typeface="VNI-Times" pitchFamily="2" charset="0"/>
              </a:rPr>
              <a:t>- Khi ñieän aùp V</a:t>
            </a:r>
            <a:r>
              <a:rPr lang="en-US" sz="2400" baseline="-25000" smtClean="0">
                <a:latin typeface="VNI-Times" pitchFamily="2" charset="0"/>
              </a:rPr>
              <a:t>BB</a:t>
            </a:r>
            <a:r>
              <a:rPr lang="en-US" sz="2400" smtClean="0">
                <a:latin typeface="VNI-Times" pitchFamily="2" charset="0"/>
              </a:rPr>
              <a:t> = 0         transistor khoâng daãn. Luùc naøy noù </a:t>
            </a:r>
            <a:r>
              <a:rPr lang="en-US" sz="2400" smtClean="0">
                <a:latin typeface="Times New Roman" pitchFamily="18" charset="0"/>
                <a:cs typeface="Times New Roman" pitchFamily="18" charset="0"/>
              </a:rPr>
              <a:t>hoạt</a:t>
            </a:r>
            <a:r>
              <a:rPr lang="en-US" sz="2400" smtClean="0">
                <a:latin typeface="VNI-Times" pitchFamily="2" charset="0"/>
              </a:rPr>
              <a:t> ñoäng nhö coâng taéc môû. Khi đ</a:t>
            </a:r>
            <a:r>
              <a:rPr lang="en-US" sz="2400" smtClean="0">
                <a:latin typeface="Times New Roman" pitchFamily="18" charset="0"/>
                <a:cs typeface="Times New Roman" pitchFamily="18" charset="0"/>
              </a:rPr>
              <a:t>ó </a:t>
            </a:r>
            <a:r>
              <a:rPr lang="en-US" sz="2400" smtClean="0">
                <a:latin typeface="VNI-Times" pitchFamily="2" charset="0"/>
              </a:rPr>
              <a:t>( V</a:t>
            </a:r>
            <a:r>
              <a:rPr lang="en-US" sz="2400" baseline="-25000" smtClean="0">
                <a:latin typeface="VNI-Times" pitchFamily="2" charset="0"/>
              </a:rPr>
              <a:t>Ra </a:t>
            </a:r>
            <a:r>
              <a:rPr lang="en-US" sz="2400" smtClean="0">
                <a:latin typeface="VNI-Times" pitchFamily="2" charset="0"/>
              </a:rPr>
              <a:t>= V</a:t>
            </a:r>
            <a:r>
              <a:rPr lang="en-US" sz="2400" baseline="-25000" smtClean="0">
                <a:latin typeface="VNI-Times" pitchFamily="2" charset="0"/>
              </a:rPr>
              <a:t>C</a:t>
            </a:r>
            <a:r>
              <a:rPr lang="en-US" sz="2400" smtClean="0">
                <a:latin typeface="VNI-Times" pitchFamily="2" charset="0"/>
              </a:rPr>
              <a:t> = 15</a:t>
            </a:r>
            <a:r>
              <a:rPr lang="en-US" sz="2400" baseline="30000" smtClean="0">
                <a:latin typeface="VNI-Times" pitchFamily="2" charset="0"/>
              </a:rPr>
              <a:t>V</a:t>
            </a:r>
            <a:r>
              <a:rPr lang="en-US" sz="2400" smtClean="0">
                <a:latin typeface="VNI-Times" pitchFamily="2" charset="0"/>
              </a:rPr>
              <a:t> ).</a:t>
            </a:r>
            <a:endParaRPr lang="vi-VN" sz="2400"/>
          </a:p>
        </p:txBody>
      </p:sp>
      <p:cxnSp>
        <p:nvCxnSpPr>
          <p:cNvPr id="9" name="Straight Arrow Connector 8"/>
          <p:cNvCxnSpPr/>
          <p:nvPr/>
        </p:nvCxnSpPr>
        <p:spPr>
          <a:xfrm>
            <a:off x="3000364" y="1214422"/>
            <a:ext cx="35719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18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21859" name="Object 3"/>
          <p:cNvGraphicFramePr>
            <a:graphicFrameLocks noChangeAspect="1"/>
          </p:cNvGraphicFramePr>
          <p:nvPr/>
        </p:nvGraphicFramePr>
        <p:xfrm>
          <a:off x="1142976" y="2643182"/>
          <a:ext cx="3318620" cy="857256"/>
        </p:xfrm>
        <a:graphic>
          <a:graphicData uri="http://schemas.openxmlformats.org/presentationml/2006/ole">
            <mc:AlternateContent xmlns:mc="http://schemas.openxmlformats.org/markup-compatibility/2006">
              <mc:Choice xmlns:v="urn:schemas-microsoft-com:vml" Requires="v">
                <p:oleObj spid="_x0000_s121869" name="Equation" r:id="rId5" imgW="1625600" imgH="419100" progId="Equation.3">
                  <p:embed/>
                </p:oleObj>
              </mc:Choice>
              <mc:Fallback>
                <p:oleObj name="Equation" r:id="rId5" imgW="1625600" imgH="4191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976" y="2643182"/>
                        <a:ext cx="3318620" cy="857256"/>
                      </a:xfrm>
                      <a:prstGeom prst="rect">
                        <a:avLst/>
                      </a:prstGeom>
                      <a:solidFill>
                        <a:srgbClr val="FFFFFF"/>
                      </a:solidFill>
                    </p:spPr>
                  </p:pic>
                </p:oleObj>
              </mc:Fallback>
            </mc:AlternateContent>
          </a:graphicData>
        </a:graphic>
      </p:graphicFrame>
      <p:sp>
        <p:nvSpPr>
          <p:cNvPr id="13" name="Rectangle 12"/>
          <p:cNvSpPr/>
          <p:nvPr/>
        </p:nvSpPr>
        <p:spPr>
          <a:xfrm>
            <a:off x="0" y="2143116"/>
            <a:ext cx="4019049" cy="461665"/>
          </a:xfrm>
          <a:prstGeom prst="rect">
            <a:avLst/>
          </a:prstGeom>
        </p:spPr>
        <p:txBody>
          <a:bodyPr wrap="none">
            <a:spAutoFit/>
          </a:bodyPr>
          <a:lstStyle/>
          <a:p>
            <a:r>
              <a:rPr lang="en-US" sz="2400" smtClean="0">
                <a:latin typeface="VNI-Times" pitchFamily="2" charset="0"/>
              </a:rPr>
              <a:t>- Khi ñieän aùp V</a:t>
            </a:r>
            <a:r>
              <a:rPr lang="en-US" sz="2400" baseline="-25000" smtClean="0">
                <a:latin typeface="VNI-Times" pitchFamily="2" charset="0"/>
              </a:rPr>
              <a:t>BB</a:t>
            </a:r>
            <a:r>
              <a:rPr lang="en-US" sz="2400" smtClean="0">
                <a:latin typeface="VNI-Times" pitchFamily="2" charset="0"/>
              </a:rPr>
              <a:t> = 5V, ta </a:t>
            </a:r>
            <a:r>
              <a:rPr lang="en-US" sz="2400" smtClean="0">
                <a:latin typeface="Times New Roman" pitchFamily="18" charset="0"/>
                <a:cs typeface="Times New Roman" pitchFamily="18" charset="0"/>
              </a:rPr>
              <a:t>có:</a:t>
            </a:r>
            <a:endParaRPr lang="vi-VN" sz="2400"/>
          </a:p>
        </p:txBody>
      </p:sp>
      <p:graphicFrame>
        <p:nvGraphicFramePr>
          <p:cNvPr id="121861" name="Object 5"/>
          <p:cNvGraphicFramePr>
            <a:graphicFrameLocks noChangeAspect="1"/>
          </p:cNvGraphicFramePr>
          <p:nvPr/>
        </p:nvGraphicFramePr>
        <p:xfrm>
          <a:off x="1357290" y="3500438"/>
          <a:ext cx="2289264" cy="714380"/>
        </p:xfrm>
        <a:graphic>
          <a:graphicData uri="http://schemas.openxmlformats.org/presentationml/2006/ole">
            <mc:AlternateContent xmlns:mc="http://schemas.openxmlformats.org/markup-compatibility/2006">
              <mc:Choice xmlns:v="urn:schemas-microsoft-com:vml" Requires="v">
                <p:oleObj spid="_x0000_s121870" name="Equation" r:id="rId7" imgW="1333440" imgH="419040" progId="Equation.3">
                  <p:embed/>
                </p:oleObj>
              </mc:Choice>
              <mc:Fallback>
                <p:oleObj name="Equation" r:id="rId7" imgW="1333440" imgH="419040" progId="Equation.3">
                  <p:embed/>
                  <p:pic>
                    <p:nvPicPr>
                      <p:cNvPr id="0"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57290" y="3500438"/>
                        <a:ext cx="2289264"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TextBox 14"/>
          <p:cNvSpPr txBox="1"/>
          <p:nvPr/>
        </p:nvSpPr>
        <p:spPr>
          <a:xfrm>
            <a:off x="214282" y="3643314"/>
            <a:ext cx="1357322" cy="461665"/>
          </a:xfrm>
          <a:prstGeom prst="rect">
            <a:avLst/>
          </a:prstGeom>
          <a:noFill/>
        </p:spPr>
        <p:txBody>
          <a:bodyPr wrap="square" rtlCol="0">
            <a:spAutoFit/>
          </a:bodyPr>
          <a:lstStyle/>
          <a:p>
            <a:r>
              <a:rPr lang="en-US" sz="2400" smtClean="0">
                <a:latin typeface="Times New Roman" pitchFamily="18" charset="0"/>
                <a:cs typeface="Times New Roman" pitchFamily="18" charset="0"/>
              </a:rPr>
              <a:t>Khi đó:</a:t>
            </a:r>
            <a:endParaRPr lang="vi-VN" sz="2400">
              <a:latin typeface="Times New Roman" pitchFamily="18" charset="0"/>
              <a:cs typeface="Times New Roman" pitchFamily="18" charset="0"/>
            </a:endParaRPr>
          </a:p>
        </p:txBody>
      </p:sp>
      <p:sp>
        <p:nvSpPr>
          <p:cNvPr id="16" name="Rectangle 15"/>
          <p:cNvSpPr/>
          <p:nvPr/>
        </p:nvSpPr>
        <p:spPr>
          <a:xfrm>
            <a:off x="142844" y="4357694"/>
            <a:ext cx="6500858" cy="1569660"/>
          </a:xfrm>
          <a:prstGeom prst="rect">
            <a:avLst/>
          </a:prstGeom>
        </p:spPr>
        <p:txBody>
          <a:bodyPr wrap="square">
            <a:spAutoFit/>
          </a:bodyPr>
          <a:lstStyle/>
          <a:p>
            <a:r>
              <a:rPr lang="en-US" sz="2400" smtClean="0">
                <a:latin typeface="VNI-Times" pitchFamily="2" charset="0"/>
              </a:rPr>
              <a:t>Giaù trò naøy lôùn hôn doøng ñieän cöïc goác gaàn 10 laàn, ñuû taïo neân traïng thaùi baõo h</a:t>
            </a:r>
            <a:r>
              <a:rPr lang="en-US" sz="2400" smtClean="0">
                <a:latin typeface="Times New Roman" pitchFamily="18" charset="0"/>
                <a:cs typeface="Times New Roman" pitchFamily="18" charset="0"/>
              </a:rPr>
              <a:t>òa</a:t>
            </a:r>
            <a:r>
              <a:rPr lang="en-US" sz="2400" smtClean="0">
                <a:latin typeface="VNI-Times" pitchFamily="2" charset="0"/>
              </a:rPr>
              <a:t> ôû transistor. Ñieàu </a:t>
            </a:r>
            <a:r>
              <a:rPr lang="en-US" sz="2400" smtClean="0">
                <a:latin typeface="Times New Roman" pitchFamily="18" charset="0"/>
                <a:cs typeface="Times New Roman" pitchFamily="18" charset="0"/>
              </a:rPr>
              <a:t>này có</a:t>
            </a:r>
            <a:r>
              <a:rPr lang="en-US" sz="2400" smtClean="0">
                <a:latin typeface="VNI-Times" pitchFamily="2" charset="0"/>
              </a:rPr>
              <a:t> nghóa </a:t>
            </a:r>
            <a:r>
              <a:rPr lang="en-US" sz="2400" smtClean="0">
                <a:latin typeface="Times New Roman" pitchFamily="18" charset="0"/>
                <a:cs typeface="Times New Roman" pitchFamily="18" charset="0"/>
              </a:rPr>
              <a:t>là</a:t>
            </a:r>
            <a:r>
              <a:rPr lang="en-US" sz="2400" smtClean="0">
                <a:latin typeface="VNI-Times" pitchFamily="2" charset="0"/>
              </a:rPr>
              <a:t> transistor hoaït ñoäng nhö coâng taéc ñoùng vaø V</a:t>
            </a:r>
            <a:r>
              <a:rPr lang="en-US" sz="2400" baseline="-25000" smtClean="0">
                <a:latin typeface="VNI-Times" pitchFamily="2" charset="0"/>
              </a:rPr>
              <a:t>Ra</a:t>
            </a:r>
            <a:r>
              <a:rPr lang="en-US" sz="2400" smtClean="0">
                <a:latin typeface="VNI-Times" pitchFamily="2" charset="0"/>
              </a:rPr>
              <a:t> ≈ 0</a:t>
            </a:r>
            <a:r>
              <a:rPr lang="en-US" sz="2400" baseline="30000" smtClean="0">
                <a:latin typeface="VNI-Times" pitchFamily="2" charset="0"/>
              </a:rPr>
              <a:t>V</a:t>
            </a:r>
            <a:r>
              <a:rPr lang="en-US" sz="2400" smtClean="0">
                <a:latin typeface="VNI-Times" pitchFamily="2" charset="0"/>
              </a:rPr>
              <a:t>.</a:t>
            </a:r>
            <a:endParaRPr lang="vi-VN" sz="24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0"/>
            <a:ext cx="7500990"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1.4.4- </a:t>
            </a:r>
            <a:r>
              <a:rPr lang="en-US" sz="3200" b="1" u="sng" smtClean="0">
                <a:solidFill>
                  <a:schemeClr val="accent6">
                    <a:lumMod val="75000"/>
                  </a:schemeClr>
                </a:solidFill>
                <a:latin typeface="Times New Roman" pitchFamily="18" charset="0"/>
                <a:cs typeface="Times New Roman" pitchFamily="18" charset="0"/>
              </a:rPr>
              <a:t>Các thông số cơ bản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1031" name="Object 7"/>
          <p:cNvGraphicFramePr>
            <a:graphicFrameLocks noChangeAspect="1"/>
          </p:cNvGraphicFramePr>
          <p:nvPr/>
        </p:nvGraphicFramePr>
        <p:xfrm>
          <a:off x="357158" y="2428868"/>
          <a:ext cx="500066" cy="348147"/>
        </p:xfrm>
        <a:graphic>
          <a:graphicData uri="http://schemas.openxmlformats.org/presentationml/2006/ole">
            <mc:AlternateContent xmlns:mc="http://schemas.openxmlformats.org/markup-compatibility/2006">
              <mc:Choice xmlns:v="urn:schemas-microsoft-com:vml" Requires="v">
                <p:oleObj spid="_x0000_s1048" name="Equation" r:id="rId3" imgW="253670" imgH="177569" progId="Equation.3">
                  <p:embed/>
                </p:oleObj>
              </mc:Choice>
              <mc:Fallback>
                <p:oleObj name="Equation" r:id="rId3" imgW="253670" imgH="177569" progId="Equation.3">
                  <p:embed/>
                  <p:pic>
                    <p:nvPicPr>
                      <p:cNvPr id="0"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158" y="2428868"/>
                        <a:ext cx="500066" cy="34814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2" name="Rectangle 8"/>
          <p:cNvSpPr>
            <a:spLocks noChangeArrowheads="1"/>
          </p:cNvSpPr>
          <p:nvPr/>
        </p:nvSpPr>
        <p:spPr bwMode="auto">
          <a:xfrm>
            <a:off x="0" y="357167"/>
            <a:ext cx="878684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C</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 dòng điện định mức (tới 1000A)</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β</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 hệ số khuếch đại dòng điện</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B</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 I</a:t>
            </a:r>
            <a:r>
              <a:rPr kumimoji="0" lang="en-US" sz="32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C</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/β : dòng điện bazơ (mA)</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7" name="Rectangle 16"/>
          <p:cNvSpPr/>
          <p:nvPr/>
        </p:nvSpPr>
        <p:spPr>
          <a:xfrm>
            <a:off x="857224" y="2272721"/>
            <a:ext cx="5793574" cy="584775"/>
          </a:xfrm>
          <a:prstGeom prst="rect">
            <a:avLst/>
          </a:prstGeom>
        </p:spPr>
        <p:txBody>
          <a:bodyPr wrap="none">
            <a:spAutoFit/>
          </a:bodyPr>
          <a:lstStyle/>
          <a:p>
            <a:r>
              <a:rPr lang="en-US" sz="3200" smtClean="0">
                <a:latin typeface="Times New Roman" pitchFamily="18" charset="0"/>
                <a:cs typeface="Times New Roman" pitchFamily="18" charset="0"/>
              </a:rPr>
              <a:t>: sụt áp thuận (khoảng 0,2V→2V)</a:t>
            </a:r>
            <a:endParaRPr lang="vi-VN" sz="3200">
              <a:latin typeface="Times New Roman" pitchFamily="18" charset="0"/>
              <a:cs typeface="Times New Roman" pitchFamily="18" charset="0"/>
            </a:endParaRPr>
          </a:p>
        </p:txBody>
      </p:sp>
      <p:sp>
        <p:nvSpPr>
          <p:cNvPr id="18" name="Rectangle 17"/>
          <p:cNvSpPr/>
          <p:nvPr/>
        </p:nvSpPr>
        <p:spPr>
          <a:xfrm>
            <a:off x="0" y="2786058"/>
            <a:ext cx="8347471" cy="584775"/>
          </a:xfrm>
          <a:prstGeom prst="rect">
            <a:avLst/>
          </a:prstGeom>
        </p:spPr>
        <p:txBody>
          <a:bodyPr wrap="square">
            <a:spAutoFit/>
          </a:bodyPr>
          <a:lstStyle/>
          <a:p>
            <a:r>
              <a:rPr lang="en-US" sz="3200" smtClean="0">
                <a:latin typeface="Times New Roman" pitchFamily="18" charset="0"/>
                <a:cs typeface="Times New Roman" pitchFamily="18" charset="0"/>
              </a:rPr>
              <a:t>-       : tổn hao công suất sinh nhiệt (đến hàng kW)</a:t>
            </a:r>
            <a:endParaRPr lang="vi-VN" sz="3200">
              <a:latin typeface="Times New Roman" pitchFamily="18" charset="0"/>
              <a:cs typeface="Times New Roman" pitchFamily="18" charset="0"/>
            </a:endParaRPr>
          </a:p>
        </p:txBody>
      </p:sp>
      <p:sp>
        <p:nvSpPr>
          <p:cNvPr id="10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35" name="Object 11"/>
          <p:cNvGraphicFramePr>
            <a:graphicFrameLocks noChangeAspect="1"/>
          </p:cNvGraphicFramePr>
          <p:nvPr/>
        </p:nvGraphicFramePr>
        <p:xfrm>
          <a:off x="357158" y="2928934"/>
          <a:ext cx="452050" cy="311151"/>
        </p:xfrm>
        <a:graphic>
          <a:graphicData uri="http://schemas.openxmlformats.org/presentationml/2006/ole">
            <mc:AlternateContent xmlns:mc="http://schemas.openxmlformats.org/markup-compatibility/2006">
              <mc:Choice xmlns:v="urn:schemas-microsoft-com:vml" Requires="v">
                <p:oleObj spid="_x0000_s1049" name="Equation" r:id="rId5" imgW="241091" imgH="164957" progId="Equation.3">
                  <p:embed/>
                </p:oleObj>
              </mc:Choice>
              <mc:Fallback>
                <p:oleObj name="Equation" r:id="rId5" imgW="241091" imgH="164957" progId="Equation.3">
                  <p:embed/>
                  <p:pic>
                    <p:nvPicPr>
                      <p:cNvPr id="0" name="Picture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7158" y="2928934"/>
                        <a:ext cx="452050" cy="31115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Rectangle 20"/>
          <p:cNvSpPr/>
          <p:nvPr/>
        </p:nvSpPr>
        <p:spPr>
          <a:xfrm>
            <a:off x="0" y="3357562"/>
            <a:ext cx="9001156" cy="2062103"/>
          </a:xfrm>
          <a:prstGeom prst="rect">
            <a:avLst/>
          </a:prstGeom>
        </p:spPr>
        <p:txBody>
          <a:bodyPr wrap="square">
            <a:spAutoFit/>
          </a:bodyPr>
          <a:lstStyle/>
          <a:p>
            <a:r>
              <a:rPr lang="en-US" sz="3200" smtClean="0">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T</a:t>
            </a:r>
            <a:r>
              <a:rPr lang="en-US" sz="3200" baseline="-25000" smtClean="0">
                <a:solidFill>
                  <a:srgbClr val="FF0000"/>
                </a:solidFill>
                <a:latin typeface="Times New Roman" pitchFamily="18" charset="0"/>
                <a:cs typeface="Times New Roman" pitchFamily="18" charset="0"/>
              </a:rPr>
              <a:t>cp</a:t>
            </a:r>
            <a:r>
              <a:rPr lang="en-US" sz="3200" smtClean="0">
                <a:solidFill>
                  <a:srgbClr val="FF0000"/>
                </a:solidFill>
                <a:latin typeface="Times New Roman" pitchFamily="18" charset="0"/>
                <a:cs typeface="Times New Roman" pitchFamily="18" charset="0"/>
              </a:rPr>
              <a:t> </a:t>
            </a:r>
            <a:r>
              <a:rPr lang="en-US" sz="3200" smtClean="0">
                <a:latin typeface="Times New Roman" pitchFamily="18" charset="0"/>
                <a:cs typeface="Times New Roman" pitchFamily="18" charset="0"/>
              </a:rPr>
              <a:t>: nhiệt độ làm việc cho phép. Tại lớp tiếp giáp khoảng 200</a:t>
            </a:r>
            <a:r>
              <a:rPr lang="en-US" sz="3200" baseline="30000" smtClean="0">
                <a:latin typeface="Times New Roman" pitchFamily="18" charset="0"/>
                <a:cs typeface="Times New Roman" pitchFamily="18" charset="0"/>
              </a:rPr>
              <a:t>o</a:t>
            </a:r>
            <a:r>
              <a:rPr lang="en-US" sz="3200" smtClean="0">
                <a:latin typeface="Times New Roman" pitchFamily="18" charset="0"/>
                <a:cs typeface="Times New Roman" pitchFamily="18" charset="0"/>
              </a:rPr>
              <a:t>C</a:t>
            </a:r>
            <a:endParaRPr lang="vi-VN" sz="3200" smtClean="0">
              <a:latin typeface="Times New Roman" pitchFamily="18" charset="0"/>
              <a:cs typeface="Times New Roman" pitchFamily="18" charset="0"/>
            </a:endParaRPr>
          </a:p>
          <a:p>
            <a:r>
              <a:rPr lang="en-US" sz="3200" smtClean="0">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V</a:t>
            </a:r>
            <a:r>
              <a:rPr lang="en-US" sz="3200" baseline="-25000" smtClean="0">
                <a:solidFill>
                  <a:srgbClr val="FF0000"/>
                </a:solidFill>
                <a:latin typeface="Times New Roman" pitchFamily="18" charset="0"/>
                <a:cs typeface="Times New Roman" pitchFamily="18" charset="0"/>
              </a:rPr>
              <a:t>CE</a:t>
            </a:r>
            <a:r>
              <a:rPr lang="en-US" sz="3200" smtClean="0">
                <a:solidFill>
                  <a:srgbClr val="FF0000"/>
                </a:solidFill>
                <a:latin typeface="Times New Roman" pitchFamily="18" charset="0"/>
                <a:cs typeface="Times New Roman" pitchFamily="18" charset="0"/>
              </a:rPr>
              <a:t> </a:t>
            </a:r>
            <a:r>
              <a:rPr lang="en-US" sz="3200" smtClean="0">
                <a:latin typeface="Times New Roman" pitchFamily="18" charset="0"/>
                <a:cs typeface="Times New Roman" pitchFamily="18" charset="0"/>
              </a:rPr>
              <a:t>: điện áp CE (khoảng 50V→1500V)</a:t>
            </a:r>
            <a:endParaRPr lang="vi-VN" sz="3200" smtClean="0">
              <a:latin typeface="Times New Roman" pitchFamily="18" charset="0"/>
              <a:cs typeface="Times New Roman" pitchFamily="18" charset="0"/>
            </a:endParaRPr>
          </a:p>
          <a:p>
            <a:r>
              <a:rPr lang="en-US" sz="3200" smtClean="0">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V</a:t>
            </a:r>
            <a:r>
              <a:rPr lang="en-US" sz="3200" baseline="-25000" smtClean="0">
                <a:solidFill>
                  <a:srgbClr val="FF0000"/>
                </a:solidFill>
                <a:latin typeface="Times New Roman" pitchFamily="18" charset="0"/>
                <a:cs typeface="Times New Roman" pitchFamily="18" charset="0"/>
              </a:rPr>
              <a:t>BE</a:t>
            </a:r>
            <a:r>
              <a:rPr lang="en-US" sz="3200" smtClean="0">
                <a:latin typeface="Times New Roman" pitchFamily="18" charset="0"/>
                <a:cs typeface="Times New Roman" pitchFamily="18" charset="0"/>
              </a:rPr>
              <a:t> : điện áp BE (hàng vôn)</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158" y="0"/>
            <a:ext cx="8358246"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1.4.5- </a:t>
            </a:r>
            <a:r>
              <a:rPr lang="en-US" sz="3200" b="1" u="sng" smtClean="0">
                <a:solidFill>
                  <a:schemeClr val="accent6">
                    <a:lumMod val="75000"/>
                  </a:schemeClr>
                </a:solidFill>
                <a:latin typeface="Times New Roman" pitchFamily="18" charset="0"/>
                <a:cs typeface="Times New Roman" pitchFamily="18" charset="0"/>
              </a:rPr>
              <a:t>Các mạch ứng dụng cơ bản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 name="TextBox 5"/>
          <p:cNvSpPr txBox="1"/>
          <p:nvPr/>
        </p:nvSpPr>
        <p:spPr>
          <a:xfrm>
            <a:off x="1142976" y="642918"/>
            <a:ext cx="628654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nghịch lưu dòng 3 pha</a:t>
            </a:r>
            <a:endParaRPr lang="vi-VN" sz="3200" b="1">
              <a:solidFill>
                <a:srgbClr val="FF0000"/>
              </a:solidFill>
              <a:latin typeface="Times New Roman" pitchFamily="18" charset="0"/>
              <a:cs typeface="Times New Roman" pitchFamily="18" charset="0"/>
            </a:endParaRPr>
          </a:p>
        </p:txBody>
      </p:sp>
      <p:pic>
        <p:nvPicPr>
          <p:cNvPr id="7" name="Picture 6"/>
          <p:cNvPicPr>
            <a:picLocks noChangeAspect="1" noChangeArrowheads="1"/>
          </p:cNvPicPr>
          <p:nvPr/>
        </p:nvPicPr>
        <p:blipFill>
          <a:blip r:embed="rId2"/>
          <a:srcRect/>
          <a:stretch>
            <a:fillRect/>
          </a:stretch>
        </p:blipFill>
        <p:spPr bwMode="auto">
          <a:xfrm>
            <a:off x="0" y="1253370"/>
            <a:ext cx="8895932" cy="4461646"/>
          </a:xfrm>
          <a:prstGeom prst="rect">
            <a:avLst/>
          </a:prstGeom>
          <a:noFill/>
          <a:ln w="9525">
            <a:noFill/>
            <a:miter lim="800000"/>
            <a:headEnd/>
            <a:tailEnd/>
          </a:ln>
        </p:spPr>
      </p:pic>
      <p:sp>
        <p:nvSpPr>
          <p:cNvPr id="8" name="TextBox 7"/>
          <p:cNvSpPr txBox="1"/>
          <p:nvPr/>
        </p:nvSpPr>
        <p:spPr>
          <a:xfrm>
            <a:off x="214282" y="5715016"/>
            <a:ext cx="8501122" cy="954107"/>
          </a:xfrm>
          <a:prstGeom prst="rect">
            <a:avLst/>
          </a:prstGeom>
          <a:noFill/>
        </p:spPr>
        <p:txBody>
          <a:bodyPr wrap="square" rtlCol="0">
            <a:spAutoFit/>
          </a:bodyPr>
          <a:lstStyle/>
          <a:p>
            <a:r>
              <a:rPr lang="en-US" sz="2800" smtClean="0">
                <a:latin typeface="Times New Roman" pitchFamily="18" charset="0"/>
                <a:cs typeface="Times New Roman" pitchFamily="18" charset="0"/>
              </a:rPr>
              <a:t>Trong mạch này transistor làm nhiệm vụ </a:t>
            </a:r>
            <a:r>
              <a:rPr lang="en-US" sz="2800" b="1" smtClean="0">
                <a:solidFill>
                  <a:srgbClr val="FF0000"/>
                </a:solidFill>
                <a:latin typeface="Times New Roman" pitchFamily="18" charset="0"/>
                <a:cs typeface="Times New Roman" pitchFamily="18" charset="0"/>
              </a:rPr>
              <a:t>đóng, ngắt </a:t>
            </a:r>
            <a:r>
              <a:rPr lang="en-US" sz="2800" smtClean="0">
                <a:latin typeface="Times New Roman" pitchFamily="18" charset="0"/>
                <a:cs typeface="Times New Roman" pitchFamily="18" charset="0"/>
              </a:rPr>
              <a:t>để biến đổi điện một chiều thành xoay chiều</a:t>
            </a:r>
            <a:endParaRPr lang="vi-VN" sz="28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a:blip r:embed="rId2"/>
          <a:srcRect/>
          <a:stretch>
            <a:fillRect/>
          </a:stretch>
        </p:blipFill>
        <p:spPr bwMode="auto">
          <a:xfrm>
            <a:off x="1071539" y="1071546"/>
            <a:ext cx="7101494" cy="5415946"/>
          </a:xfrm>
          <a:prstGeom prst="rect">
            <a:avLst/>
          </a:prstGeom>
          <a:noFill/>
          <a:ln w="9525">
            <a:noFill/>
            <a:miter lim="800000"/>
            <a:headEnd/>
            <a:tailEnd/>
          </a:ln>
        </p:spPr>
      </p:pic>
      <p:sp>
        <p:nvSpPr>
          <p:cNvPr id="7" name="Text Box 8"/>
          <p:cNvSpPr txBox="1">
            <a:spLocks noChangeArrowheads="1"/>
          </p:cNvSpPr>
          <p:nvPr/>
        </p:nvSpPr>
        <p:spPr bwMode="auto">
          <a:xfrm>
            <a:off x="428596" y="214290"/>
            <a:ext cx="8715404" cy="584775"/>
          </a:xfrm>
          <a:prstGeom prst="rect">
            <a:avLst/>
          </a:prstGeom>
          <a:noFill/>
          <a:ln w="9525">
            <a:noFill/>
            <a:miter lim="800000"/>
            <a:headEnd/>
            <a:tailEnd/>
          </a:ln>
        </p:spPr>
        <p:txBody>
          <a:bodyPr wrap="square">
            <a:spAutoFit/>
          </a:bodyPr>
          <a:lstStyle/>
          <a:p>
            <a:pPr>
              <a:spcBef>
                <a:spcPct val="50000"/>
              </a:spcBef>
            </a:pPr>
            <a:r>
              <a:rPr lang="en-US" sz="3200" b="1">
                <a:solidFill>
                  <a:srgbClr val="FF0000"/>
                </a:solidFill>
                <a:latin typeface="Times New Roman" pitchFamily="18" charset="0"/>
                <a:cs typeface="Times New Roman" pitchFamily="18" charset="0"/>
              </a:rPr>
              <a:t>Mạch nghịch lưu dòng với mạch tích năng lượng</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Administrator\Desktop\Bài giảng trực tuyến\Chương 1(new)\Chương 1(R)\MACH CAU H DIEU KHIEN CHIEU QUAY DONG CO DC.png"/>
          <p:cNvPicPr>
            <a:picLocks noChangeAspect="1" noChangeArrowheads="1"/>
          </p:cNvPicPr>
          <p:nvPr/>
        </p:nvPicPr>
        <p:blipFill>
          <a:blip r:embed="rId2"/>
          <a:srcRect/>
          <a:stretch>
            <a:fillRect/>
          </a:stretch>
        </p:blipFill>
        <p:spPr bwMode="auto">
          <a:xfrm>
            <a:off x="35496" y="1214422"/>
            <a:ext cx="8964769" cy="5357850"/>
          </a:xfrm>
          <a:prstGeom prst="rect">
            <a:avLst/>
          </a:prstGeom>
          <a:noFill/>
        </p:spPr>
      </p:pic>
      <p:sp>
        <p:nvSpPr>
          <p:cNvPr id="5" name="TextBox 4"/>
          <p:cNvSpPr txBox="1"/>
          <p:nvPr/>
        </p:nvSpPr>
        <p:spPr>
          <a:xfrm>
            <a:off x="357158" y="214290"/>
            <a:ext cx="8501122"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cầu H điều khiển chiều quay động cơ DC</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929718" cy="584775"/>
          </a:xfrm>
          <a:prstGeom prst="rect">
            <a:avLst/>
          </a:prstGeom>
          <a:noFill/>
        </p:spPr>
        <p:txBody>
          <a:bodyPr wrap="square" rtlCol="0">
            <a:spAutoFit/>
          </a:bodyPr>
          <a:lstStyle/>
          <a:p>
            <a:r>
              <a:rPr lang="en-US" sz="3200" b="1" smtClean="0">
                <a:solidFill>
                  <a:srgbClr val="18BE20"/>
                </a:solidFill>
                <a:latin typeface="Times New Roman" pitchFamily="18" charset="0"/>
                <a:cs typeface="Times New Roman" pitchFamily="18" charset="0"/>
              </a:rPr>
              <a:t>1.5/ </a:t>
            </a:r>
            <a:r>
              <a:rPr lang="en-US" sz="3200" b="1" u="sng" smtClean="0">
                <a:solidFill>
                  <a:srgbClr val="18BE20"/>
                </a:solidFill>
                <a:latin typeface="Times New Roman" pitchFamily="18" charset="0"/>
                <a:cs typeface="Times New Roman" pitchFamily="18" charset="0"/>
              </a:rPr>
              <a:t>MOSFET</a:t>
            </a:r>
            <a:r>
              <a:rPr lang="en-US" sz="3200" b="1" smtClean="0">
                <a:solidFill>
                  <a:srgbClr val="18BE20"/>
                </a:solidFill>
                <a:latin typeface="Times New Roman" pitchFamily="18" charset="0"/>
                <a:cs typeface="Times New Roman" pitchFamily="18" charset="0"/>
              </a:rPr>
              <a:t> (Metal Oxide Semiconductor FET):</a:t>
            </a:r>
            <a:endParaRPr lang="vi-VN" sz="3200" b="1">
              <a:solidFill>
                <a:srgbClr val="18BE20"/>
              </a:solidFill>
              <a:latin typeface="Times New Roman" pitchFamily="18" charset="0"/>
              <a:cs typeface="Times New Roman" pitchFamily="18" charset="0"/>
            </a:endParaRPr>
          </a:p>
        </p:txBody>
      </p:sp>
      <p:sp>
        <p:nvSpPr>
          <p:cNvPr id="5" name="TextBox 4"/>
          <p:cNvSpPr txBox="1"/>
          <p:nvPr/>
        </p:nvSpPr>
        <p:spPr>
          <a:xfrm>
            <a:off x="285720" y="642918"/>
            <a:ext cx="5845446"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1.5.1 - </a:t>
            </a:r>
            <a:r>
              <a:rPr lang="en-US" sz="3200" b="1" u="sng" smtClean="0">
                <a:solidFill>
                  <a:schemeClr val="accent6">
                    <a:lumMod val="75000"/>
                  </a:schemeClr>
                </a:solidFill>
                <a:latin typeface="Times New Roman" pitchFamily="18" charset="0"/>
                <a:cs typeface="Times New Roman" pitchFamily="18" charset="0"/>
              </a:rPr>
              <a:t>Tổng quan về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6" name="Rectangle 5"/>
          <p:cNvSpPr/>
          <p:nvPr/>
        </p:nvSpPr>
        <p:spPr>
          <a:xfrm>
            <a:off x="428596" y="2928934"/>
            <a:ext cx="8358246" cy="3046988"/>
          </a:xfrm>
          <a:prstGeom prst="rect">
            <a:avLst/>
          </a:prstGeom>
        </p:spPr>
        <p:txBody>
          <a:bodyPr wrap="square">
            <a:spAutoFit/>
          </a:bodyPr>
          <a:lstStyle/>
          <a:p>
            <a:pPr algn="just"/>
            <a:r>
              <a:rPr lang="en-US" sz="3200" smtClean="0">
                <a:latin typeface="Times New Roman" pitchFamily="18" charset="0"/>
                <a:cs typeface="Times New Roman" pitchFamily="18" charset="0"/>
              </a:rPr>
              <a:t>- MOSFET được chia làm hai loại:  MOSFET kênh liên tục và MOSFET kênh gián đoạn. </a:t>
            </a:r>
          </a:p>
          <a:p>
            <a:pPr algn="just"/>
            <a:r>
              <a:rPr lang="en-US" sz="3200" smtClean="0">
                <a:latin typeface="Times New Roman" pitchFamily="18" charset="0"/>
                <a:cs typeface="Times New Roman" pitchFamily="18" charset="0"/>
              </a:rPr>
              <a:t>- Mỗi loại kênh liên tục hay gián đoạn đều có phân loại theo chất bán dẫn là kênh N hay P. </a:t>
            </a:r>
          </a:p>
          <a:p>
            <a:pPr algn="just"/>
            <a:r>
              <a:rPr lang="en-US" sz="3200" smtClean="0">
                <a:latin typeface="Times New Roman" pitchFamily="18" charset="0"/>
                <a:cs typeface="Times New Roman" pitchFamily="18" charset="0"/>
              </a:rPr>
              <a:t>- Ta xét các loại MOSFET kênh N và suy ra cấu tạo ngược lại cho kênh P.</a:t>
            </a:r>
            <a:endParaRPr lang="en-US" sz="3200">
              <a:latin typeface="Times New Roman" pitchFamily="18" charset="0"/>
              <a:cs typeface="Times New Roman" pitchFamily="18" charset="0"/>
            </a:endParaRPr>
          </a:p>
        </p:txBody>
      </p:sp>
      <p:sp>
        <p:nvSpPr>
          <p:cNvPr id="57345" name="Rectangle 1"/>
          <p:cNvSpPr>
            <a:spLocks noChangeArrowheads="1"/>
          </p:cNvSpPr>
          <p:nvPr/>
        </p:nvSpPr>
        <p:spPr bwMode="auto">
          <a:xfrm>
            <a:off x="0" y="1285860"/>
            <a:ext cx="88582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MOSFET là transistor có khả năng đóng ngắt nhanh và tổn hao do đóng ngắt thấp. MOSFET được sử dụng trong các ứng dụng công suất nhỏ (vài KW).</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7345"/>
                                        </p:tgtEl>
                                        <p:attrNameLst>
                                          <p:attrName>style.visibility</p:attrName>
                                        </p:attrNameLst>
                                      </p:cBhvr>
                                      <p:to>
                                        <p:strVal val="visible"/>
                                      </p:to>
                                    </p:set>
                                    <p:animEffect transition="in" filter="checkerboard(across)">
                                      <p:cBhvr>
                                        <p:cTn id="17" dur="500"/>
                                        <p:tgtEl>
                                          <p:spTgt spid="5734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heckerboard(across)">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checkerboard(across)">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checkerboard(across)">
                                      <p:cBhvr>
                                        <p:cTn id="3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73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69"/>
          <p:cNvSpPr>
            <a:spLocks noGrp="1"/>
          </p:cNvSpPr>
          <p:nvPr>
            <p:ph type="title"/>
          </p:nvPr>
        </p:nvSpPr>
        <p:spPr>
          <a:xfrm>
            <a:off x="0" y="0"/>
            <a:ext cx="8786874" cy="725470"/>
          </a:xfrm>
        </p:spPr>
        <p:txBody>
          <a:bodyPr>
            <a:normAutofit fontScale="90000"/>
          </a:bodyPr>
          <a:lstStyle/>
          <a:p>
            <a:pPr algn="l"/>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 và ký hiệu của MOSFET liên tục kênh N</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696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33" name="Object 1"/>
          <p:cNvGraphicFramePr>
            <a:graphicFrameLocks noChangeAspect="1"/>
          </p:cNvGraphicFramePr>
          <p:nvPr/>
        </p:nvGraphicFramePr>
        <p:xfrm>
          <a:off x="0" y="642918"/>
          <a:ext cx="9144000" cy="3786214"/>
        </p:xfrm>
        <a:graphic>
          <a:graphicData uri="http://schemas.openxmlformats.org/presentationml/2006/ole">
            <mc:AlternateContent xmlns:mc="http://schemas.openxmlformats.org/markup-compatibility/2006">
              <mc:Choice xmlns:v="urn:schemas-microsoft-com:vml" Requires="v">
                <p:oleObj spid="_x0000_s69640" r:id="rId3" imgW="5383054" imgH="1990487" progId="">
                  <p:embed/>
                </p:oleObj>
              </mc:Choice>
              <mc:Fallback>
                <p:oleObj r:id="rId3" imgW="5383054" imgH="1990487"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42918"/>
                        <a:ext cx="9144000" cy="378621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p:nvPr/>
        </p:nvSpPr>
        <p:spPr>
          <a:xfrm>
            <a:off x="0" y="4500570"/>
            <a:ext cx="9144000" cy="2246769"/>
          </a:xfrm>
          <a:prstGeom prst="rect">
            <a:avLst/>
          </a:prstGeom>
        </p:spPr>
        <p:txBody>
          <a:bodyPr wrap="square">
            <a:spAutoFit/>
          </a:bodyPr>
          <a:lstStyle/>
          <a:p>
            <a:r>
              <a:rPr lang="en-US" sz="2800" smtClean="0">
                <a:latin typeface="VNI-Times" pitchFamily="2" charset="0"/>
                <a:cs typeface="Times New Roman" pitchFamily="18" charset="0"/>
              </a:rPr>
              <a:t> </a:t>
            </a:r>
            <a:r>
              <a:rPr lang="en-US" sz="2800" dirty="0" err="1" smtClean="0">
                <a:latin typeface="VNI-Times" pitchFamily="2" charset="0"/>
                <a:cs typeface="Times New Roman" pitchFamily="18" charset="0"/>
              </a:rPr>
              <a:t>Keânh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ñieän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laø</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hai</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vuøng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loaïi</a:t>
            </a:r>
            <a:r>
              <a:rPr lang="en-US" sz="2800" dirty="0" smtClean="0">
                <a:latin typeface="VNI-Times" pitchFamily="2" charset="0"/>
                <a:cs typeface="Times New Roman" pitchFamily="18" charset="0"/>
              </a:rPr>
              <a:t> N </a:t>
            </a:r>
            <a:r>
              <a:rPr lang="en-US" sz="2800" dirty="0" err="1" smtClean="0">
                <a:latin typeface="VNI-Times" pitchFamily="2" charset="0"/>
                <a:cs typeface="Times New Roman" pitchFamily="18" charset="0"/>
              </a:rPr>
              <a:t>pha</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noàng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ñoä</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cao</a:t>
            </a:r>
            <a:r>
              <a:rPr lang="en-US" sz="2800" dirty="0" smtClean="0">
                <a:latin typeface="VNI-Times" pitchFamily="2" charset="0"/>
                <a:cs typeface="Times New Roman" pitchFamily="18" charset="0"/>
              </a:rPr>
              <a:t> (N</a:t>
            </a:r>
            <a:r>
              <a:rPr lang="en-US" sz="2800" baseline="30000" dirty="0" smtClean="0">
                <a:latin typeface="VNI-Times" pitchFamily="2" charset="0"/>
                <a:cs typeface="Times New Roman" pitchFamily="18" charset="0"/>
              </a:rPr>
              <a: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ñöôïc</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noái</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lieàn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nhau</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baèng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vuøng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loaïi</a:t>
            </a:r>
            <a:r>
              <a:rPr lang="en-US" sz="2800" dirty="0" smtClean="0">
                <a:latin typeface="VNI-Times" pitchFamily="2" charset="0"/>
                <a:cs typeface="Times New Roman" pitchFamily="18" charset="0"/>
              </a:rPr>
              <a:t> N </a:t>
            </a:r>
            <a:r>
              <a:rPr lang="en-US" sz="2800" dirty="0" err="1" smtClean="0">
                <a:latin typeface="VNI-Times" pitchFamily="2" charset="0"/>
                <a:cs typeface="Times New Roman" pitchFamily="18" charset="0"/>
              </a:rPr>
              <a:t>pha</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noàng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ñoä</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thaáp</a:t>
            </a:r>
            <a:r>
              <a:rPr lang="en-US" sz="2800" dirty="0" smtClean="0">
                <a:latin typeface="VNI-Times" pitchFamily="2" charset="0"/>
                <a:cs typeface="Times New Roman" pitchFamily="18" charset="0"/>
              </a:rPr>
              <a:t> (N) </a:t>
            </a:r>
            <a:r>
              <a:rPr lang="en-US" sz="2800" dirty="0" err="1" smtClean="0">
                <a:latin typeface="VNI-Times" pitchFamily="2" charset="0"/>
                <a:cs typeface="Times New Roman" pitchFamily="18" charset="0"/>
              </a:rPr>
              <a:t>ñöôïc</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kheách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treân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moät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neàn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laø</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chaát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loaïi</a:t>
            </a:r>
            <a:r>
              <a:rPr lang="en-US" sz="2800" dirty="0" smtClean="0">
                <a:latin typeface="VNI-Times" pitchFamily="2" charset="0"/>
                <a:cs typeface="Times New Roman" pitchFamily="18" charset="0"/>
              </a:rPr>
              <a:t> P , </a:t>
            </a:r>
            <a:r>
              <a:rPr lang="en-US" sz="2800" dirty="0" err="1" smtClean="0">
                <a:latin typeface="VNI-Times" pitchFamily="2" charset="0"/>
                <a:cs typeface="Times New Roman" pitchFamily="18" charset="0"/>
              </a:rPr>
              <a:t>phía</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treân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keânh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ñieän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coù</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phuû</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lôùp</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oxít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caùch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ñieän</a:t>
            </a:r>
            <a:r>
              <a:rPr lang="en-US" sz="2800" dirty="0" smtClean="0">
                <a:latin typeface="VNI-Times" pitchFamily="2" charset="0"/>
                <a:cs typeface="Times New Roman" pitchFamily="18" charset="0"/>
              </a:rPr>
              <a:t> </a:t>
            </a:r>
            <a:r>
              <a:rPr lang="en-US" sz="2800" smtClean="0">
                <a:latin typeface="VNI-Times" pitchFamily="2" charset="0"/>
                <a:cs typeface="Times New Roman" pitchFamily="18" charset="0"/>
              </a:rPr>
              <a:t>SiO</a:t>
            </a:r>
            <a:r>
              <a:rPr lang="en-US" sz="2800" baseline="-25000" smtClean="0">
                <a:latin typeface="VNI-Times" pitchFamily="2" charset="0"/>
                <a:cs typeface="Times New Roman" pitchFamily="18" charset="0"/>
              </a:rPr>
              <a:t>2</a:t>
            </a:r>
            <a:r>
              <a:rPr lang="en-US" sz="2800" smtClean="0">
                <a:latin typeface="VNI-Times" pitchFamily="2" charset="0"/>
                <a:cs typeface="Times New Roman" pitchFamily="18" charset="0"/>
              </a:rPr>
              <a:t>.</a:t>
            </a:r>
            <a:endParaRPr lang="vi-VN"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9633"/>
                                        </p:tgtEl>
                                        <p:attrNameLst>
                                          <p:attrName>style.visibility</p:attrName>
                                        </p:attrNameLst>
                                      </p:cBhvr>
                                      <p:to>
                                        <p:strVal val="visible"/>
                                      </p:to>
                                    </p:set>
                                    <p:animEffect transition="in" filter="checkerboard(across)">
                                      <p:cBhvr>
                                        <p:cTn id="12" dur="500"/>
                                        <p:tgtEl>
                                          <p:spTgt spid="696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9873" name="Object 1"/>
          <p:cNvGraphicFramePr>
            <a:graphicFrameLocks noChangeAspect="1"/>
          </p:cNvGraphicFramePr>
          <p:nvPr/>
        </p:nvGraphicFramePr>
        <p:xfrm>
          <a:off x="-1" y="785794"/>
          <a:ext cx="8837611" cy="3714776"/>
        </p:xfrm>
        <a:graphic>
          <a:graphicData uri="http://schemas.openxmlformats.org/presentationml/2006/ole">
            <mc:AlternateContent xmlns:mc="http://schemas.openxmlformats.org/markup-compatibility/2006">
              <mc:Choice xmlns:v="urn:schemas-microsoft-com:vml" Requires="v">
                <p:oleObj spid="_x0000_s79880" r:id="rId3" imgW="3622358" imgH="1780937" progId="">
                  <p:embed/>
                </p:oleObj>
              </mc:Choice>
              <mc:Fallback>
                <p:oleObj r:id="rId3" imgW="3622358" imgH="1780937"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785794"/>
                        <a:ext cx="8837611" cy="37147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itle 169"/>
          <p:cNvSpPr>
            <a:spLocks noGrp="1"/>
          </p:cNvSpPr>
          <p:nvPr>
            <p:ph type="title"/>
          </p:nvPr>
        </p:nvSpPr>
        <p:spPr>
          <a:xfrm>
            <a:off x="0" y="0"/>
            <a:ext cx="8786874" cy="725470"/>
          </a:xfrm>
        </p:spPr>
        <p:txBody>
          <a:bodyPr>
            <a:normAutofit fontScale="90000"/>
          </a:bodyPr>
          <a:lstStyle/>
          <a:p>
            <a:pPr algn="l"/>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 và ký hiệu của MOSFET gián đoạn kênh N</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7" name="Rectangle 6"/>
          <p:cNvSpPr/>
          <p:nvPr/>
        </p:nvSpPr>
        <p:spPr>
          <a:xfrm>
            <a:off x="0" y="4643446"/>
            <a:ext cx="9144000" cy="1815882"/>
          </a:xfrm>
          <a:prstGeom prst="rect">
            <a:avLst/>
          </a:prstGeom>
        </p:spPr>
        <p:txBody>
          <a:bodyPr wrap="square">
            <a:spAutoFit/>
          </a:bodyPr>
          <a:lstStyle/>
          <a:p>
            <a:r>
              <a:rPr lang="en-US" sz="2800" smtClean="0">
                <a:latin typeface="VNI-Times" pitchFamily="2" charset="0"/>
              </a:rPr>
              <a:t>Trong MOSFET giaùn ñoaïn thì hai vuøng baùn daãn loaïi N pha noàng ñoä cao (N</a:t>
            </a:r>
            <a:r>
              <a:rPr lang="en-US" sz="2800" baseline="30000" smtClean="0">
                <a:latin typeface="VNI-Times" pitchFamily="2" charset="0"/>
              </a:rPr>
              <a:t>+</a:t>
            </a:r>
            <a:r>
              <a:rPr lang="en-US" sz="2800" smtClean="0">
                <a:latin typeface="VNI-Times" pitchFamily="2" charset="0"/>
              </a:rPr>
              <a:t>) khoâng dính lieàn nhau goiï laø keânh giaùn ñoaïn. Maët treân keânh daãn ñieän cuõng phuû moät lôùp oxit caùch ñieän S</a:t>
            </a:r>
            <a:r>
              <a:rPr lang="en-US" sz="2800" baseline="-25000" smtClean="0">
                <a:latin typeface="VNI-Times" pitchFamily="2" charset="0"/>
              </a:rPr>
              <a:t>i</a:t>
            </a:r>
            <a:r>
              <a:rPr lang="en-US" sz="2800" smtClean="0">
                <a:latin typeface="VNI-Times" pitchFamily="2" charset="0"/>
              </a:rPr>
              <a:t>O</a:t>
            </a:r>
            <a:r>
              <a:rPr lang="en-US" sz="2800" baseline="-25000" smtClean="0">
                <a:latin typeface="VNI-Times" pitchFamily="2" charset="0"/>
              </a:rPr>
              <a:t>2</a:t>
            </a:r>
            <a:r>
              <a:rPr lang="en-US" sz="2800" smtClean="0">
                <a:latin typeface="VNI-Times" pitchFamily="2" charset="0"/>
              </a:rPr>
              <a:t>. </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9873"/>
                                        </p:tgtEl>
                                        <p:attrNameLst>
                                          <p:attrName>style.visibility</p:attrName>
                                        </p:attrNameLst>
                                      </p:cBhvr>
                                      <p:to>
                                        <p:strVal val="visible"/>
                                      </p:to>
                                    </p:set>
                                    <p:animEffect transition="in" filter="checkerboard(across)">
                                      <p:cBhvr>
                                        <p:cTn id="12" dur="500"/>
                                        <p:tgtEl>
                                          <p:spTgt spid="7987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28662" y="285728"/>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pic>
        <p:nvPicPr>
          <p:cNvPr id="54275" name="Picture 3"/>
          <p:cNvPicPr>
            <a:picLocks noChangeAspect="1" noChangeArrowheads="1"/>
          </p:cNvPicPr>
          <p:nvPr/>
        </p:nvPicPr>
        <p:blipFill>
          <a:blip r:embed="rId2"/>
          <a:srcRect/>
          <a:stretch>
            <a:fillRect/>
          </a:stretch>
        </p:blipFill>
        <p:spPr bwMode="auto">
          <a:xfrm>
            <a:off x="260508" y="1500174"/>
            <a:ext cx="8622984" cy="385765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54275"/>
                                        </p:tgtEl>
                                        <p:attrNameLst>
                                          <p:attrName>style.visibility</p:attrName>
                                        </p:attrNameLst>
                                      </p:cBhvr>
                                      <p:to>
                                        <p:strVal val="visible"/>
                                      </p:to>
                                    </p:set>
                                    <p:animEffect transition="in" filter="checkerboard(across)">
                                      <p:cBhvr>
                                        <p:cTn id="10" dur="5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0"/>
            <a:ext cx="7515775"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1.5.2 – </a:t>
            </a:r>
            <a:r>
              <a:rPr lang="en-US" sz="3200" b="1" u="sng" smtClean="0">
                <a:solidFill>
                  <a:schemeClr val="accent6">
                    <a:lumMod val="75000"/>
                  </a:schemeClr>
                </a:solidFill>
                <a:latin typeface="Times New Roman" pitchFamily="18" charset="0"/>
                <a:cs typeface="Times New Roman" pitchFamily="18" charset="0"/>
              </a:rPr>
              <a:t>Đặc tính của MOSFET gián đoạn</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808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0897" name="Object 1"/>
          <p:cNvGraphicFramePr>
            <a:graphicFrameLocks noChangeAspect="1"/>
          </p:cNvGraphicFramePr>
          <p:nvPr/>
        </p:nvGraphicFramePr>
        <p:xfrm>
          <a:off x="4932295" y="857232"/>
          <a:ext cx="4211705" cy="4643470"/>
        </p:xfrm>
        <a:graphic>
          <a:graphicData uri="http://schemas.openxmlformats.org/presentationml/2006/ole">
            <mc:AlternateContent xmlns:mc="http://schemas.openxmlformats.org/markup-compatibility/2006">
              <mc:Choice xmlns:v="urn:schemas-microsoft-com:vml" Requires="v">
                <p:oleObj spid="_x0000_s80904" r:id="rId3" imgW="2189083" imgH="1990487" progId="">
                  <p:embed/>
                </p:oleObj>
              </mc:Choice>
              <mc:Fallback>
                <p:oleObj r:id="rId3" imgW="2189083" imgH="1990487"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295" y="857232"/>
                        <a:ext cx="4211705" cy="46434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0906"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0907" name="Rectangle 11"/>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p>
            <a:endParaRPr lang="vi-VN"/>
          </a:p>
        </p:txBody>
      </p:sp>
      <p:sp>
        <p:nvSpPr>
          <p:cNvPr id="80908" name="Rectangle 12"/>
          <p:cNvSpPr>
            <a:spLocks noChangeArrowheads="1"/>
          </p:cNvSpPr>
          <p:nvPr/>
        </p:nvSpPr>
        <p:spPr bwMode="auto">
          <a:xfrm>
            <a:off x="0" y="928670"/>
            <a:ext cx="492919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8100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Khi cöïc G coù V</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GS</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 0 thì ñieän tích döông ôû cöïc G seõ huùt electron cuûa phaàn neàn P veà phía giöõa cuûa hai vuøng baùn daãn N</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a:t>
            </a:r>
          </a:p>
          <a:p>
            <a:pPr marL="0" marR="0" lvl="0" indent="38100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Khi löïc huùt ñuû lôùn thì soá electron bò huùt nhieàu hôn ñuû ñeå noái lieàn hai vuøng baùn daãn N</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vaø keânh ñöôïc lieân tuïc. Khi ñoù coù doøng ñieän I</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D</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ñi töø D sang S. </a:t>
            </a:r>
            <a:r>
              <a:rPr lang="en-US" sz="2800" smtClean="0">
                <a:latin typeface="VNI-Times" pitchFamily="2" charset="0"/>
                <a:ea typeface="Times New Roman" pitchFamily="18" charset="0"/>
                <a:cs typeface="Times New Roman" pitchFamily="18" charset="0"/>
              </a:rPr>
              <a:t>  </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Ñieän aùp phaân cöïc cho cöïc G caøng taêng thì doøng ñieän I</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D</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caøng lôùn.</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14290"/>
            <a:ext cx="7503977"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1.5.3 – </a:t>
            </a:r>
            <a:r>
              <a:rPr lang="en-US" sz="3200" b="1" u="sng" smtClean="0">
                <a:solidFill>
                  <a:schemeClr val="accent6">
                    <a:lumMod val="75000"/>
                  </a:schemeClr>
                </a:solidFill>
                <a:latin typeface="Times New Roman" pitchFamily="18" charset="0"/>
                <a:cs typeface="Times New Roman" pitchFamily="18" charset="0"/>
              </a:rPr>
              <a:t>Đặc tính vôn-ampe của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6" name="TextBox 5"/>
          <p:cNvSpPr txBox="1"/>
          <p:nvPr/>
        </p:nvSpPr>
        <p:spPr>
          <a:xfrm>
            <a:off x="928662" y="857232"/>
            <a:ext cx="6572296" cy="584775"/>
          </a:xfrm>
          <a:prstGeom prst="rect">
            <a:avLst/>
          </a:prstGeom>
          <a:noFill/>
        </p:spPr>
        <p:txBody>
          <a:bodyPr wrap="square" rtlCol="0">
            <a:spAutoFit/>
          </a:bodyPr>
          <a:lstStyle/>
          <a:p>
            <a:r>
              <a:rPr lang="en-US" sz="3200" smtClean="0">
                <a:latin typeface="Times New Roman" pitchFamily="18" charset="0"/>
                <a:cs typeface="Times New Roman" pitchFamily="18" charset="0"/>
              </a:rPr>
              <a:t>Giống đặc tính vôn-ampe của BJT</a:t>
            </a:r>
            <a:endParaRPr lang="vi-VN" sz="3200">
              <a:latin typeface="Times New Roman" pitchFamily="18" charset="0"/>
              <a:cs typeface="Times New Roman" pitchFamily="18" charset="0"/>
            </a:endParaRPr>
          </a:p>
        </p:txBody>
      </p:sp>
      <p:sp>
        <p:nvSpPr>
          <p:cNvPr id="778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7825" name="Object 1"/>
          <p:cNvGraphicFramePr>
            <a:graphicFrameLocks noChangeAspect="1"/>
          </p:cNvGraphicFramePr>
          <p:nvPr/>
        </p:nvGraphicFramePr>
        <p:xfrm>
          <a:off x="0" y="1928802"/>
          <a:ext cx="8786874" cy="3603906"/>
        </p:xfrm>
        <a:graphic>
          <a:graphicData uri="http://schemas.openxmlformats.org/presentationml/2006/ole">
            <mc:AlternateContent xmlns:mc="http://schemas.openxmlformats.org/markup-compatibility/2006">
              <mc:Choice xmlns:v="urn:schemas-microsoft-com:vml" Requires="v">
                <p:oleObj spid="_x0000_s77832" r:id="rId3" imgW="4319826" imgH="1911668" progId="">
                  <p:embed/>
                </p:oleObj>
              </mc:Choice>
              <mc:Fallback>
                <p:oleObj r:id="rId3" imgW="4319826" imgH="1911668"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28802"/>
                        <a:ext cx="8786874" cy="360390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Administrator\Desktop\Bài giảng trực tuyến\Chương 1(new)\Chương 1(R)\8-1491637644-mach-cau-h-bang-mosfet.png"/>
          <p:cNvPicPr>
            <a:picLocks noChangeAspect="1" noChangeArrowheads="1"/>
          </p:cNvPicPr>
          <p:nvPr/>
        </p:nvPicPr>
        <p:blipFill>
          <a:blip r:embed="rId2"/>
          <a:srcRect/>
          <a:stretch>
            <a:fillRect/>
          </a:stretch>
        </p:blipFill>
        <p:spPr bwMode="auto">
          <a:xfrm>
            <a:off x="683568" y="1299678"/>
            <a:ext cx="7344816" cy="5558322"/>
          </a:xfrm>
          <a:prstGeom prst="rect">
            <a:avLst/>
          </a:prstGeom>
          <a:noFill/>
        </p:spPr>
      </p:pic>
      <p:sp>
        <p:nvSpPr>
          <p:cNvPr id="5" name="TextBox 4"/>
          <p:cNvSpPr txBox="1"/>
          <p:nvPr/>
        </p:nvSpPr>
        <p:spPr>
          <a:xfrm>
            <a:off x="428596" y="642918"/>
            <a:ext cx="8501122"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cầu H điều khiển chiều quay động cơ DC</a:t>
            </a:r>
            <a:endParaRPr lang="vi-VN" sz="3200" b="1">
              <a:solidFill>
                <a:srgbClr val="FF0000"/>
              </a:solidFill>
              <a:latin typeface="Times New Roman" pitchFamily="18" charset="0"/>
              <a:cs typeface="Times New Roman" pitchFamily="18" charset="0"/>
            </a:endParaRPr>
          </a:p>
        </p:txBody>
      </p:sp>
      <p:sp>
        <p:nvSpPr>
          <p:cNvPr id="4" name="TextBox 3"/>
          <p:cNvSpPr txBox="1"/>
          <p:nvPr/>
        </p:nvSpPr>
        <p:spPr>
          <a:xfrm>
            <a:off x="142844" y="0"/>
            <a:ext cx="6934912"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1.5.4 – </a:t>
            </a:r>
            <a:r>
              <a:rPr lang="en-US" sz="3200" b="1" u="sng" smtClean="0">
                <a:solidFill>
                  <a:schemeClr val="accent6">
                    <a:lumMod val="75000"/>
                  </a:schemeClr>
                </a:solidFill>
                <a:latin typeface="Times New Roman" pitchFamily="18" charset="0"/>
                <a:cs typeface="Times New Roman" pitchFamily="18" charset="0"/>
              </a:rPr>
              <a:t>Mạch ứng dụng của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929718" cy="584775"/>
          </a:xfrm>
          <a:prstGeom prst="rect">
            <a:avLst/>
          </a:prstGeom>
          <a:noFill/>
        </p:spPr>
        <p:txBody>
          <a:bodyPr wrap="square" rtlCol="0">
            <a:spAutoFit/>
          </a:bodyPr>
          <a:lstStyle/>
          <a:p>
            <a:r>
              <a:rPr lang="en-US" sz="3200" b="1" smtClean="0">
                <a:solidFill>
                  <a:srgbClr val="18BE20"/>
                </a:solidFill>
                <a:latin typeface="Times New Roman" pitchFamily="18" charset="0"/>
                <a:cs typeface="Times New Roman" pitchFamily="18" charset="0"/>
              </a:rPr>
              <a:t>1.6/ </a:t>
            </a:r>
            <a:r>
              <a:rPr lang="en-US" sz="3200" b="1" u="sng" smtClean="0">
                <a:solidFill>
                  <a:srgbClr val="18BE20"/>
                </a:solidFill>
                <a:latin typeface="Times New Roman" pitchFamily="18" charset="0"/>
                <a:cs typeface="Times New Roman" pitchFamily="18" charset="0"/>
              </a:rPr>
              <a:t>IGBT</a:t>
            </a:r>
            <a:r>
              <a:rPr lang="en-US" sz="3200" b="1" smtClean="0">
                <a:solidFill>
                  <a:srgbClr val="18BE20"/>
                </a:solidFill>
                <a:latin typeface="Times New Roman" pitchFamily="18" charset="0"/>
                <a:cs typeface="Times New Roman" pitchFamily="18" charset="0"/>
              </a:rPr>
              <a:t> (</a:t>
            </a:r>
            <a:r>
              <a:rPr lang="vi-VN" sz="3200" b="1" smtClean="0">
                <a:solidFill>
                  <a:srgbClr val="18BE20"/>
                </a:solidFill>
                <a:latin typeface="+mj-lt"/>
              </a:rPr>
              <a:t>Insulated Gate Bipolar Transistor</a:t>
            </a:r>
            <a:r>
              <a:rPr lang="en-US" sz="3200" b="1" smtClean="0">
                <a:solidFill>
                  <a:srgbClr val="18BE20"/>
                </a:solidFill>
                <a:latin typeface="Times New Roman" pitchFamily="18" charset="0"/>
                <a:cs typeface="Times New Roman" pitchFamily="18" charset="0"/>
              </a:rPr>
              <a:t>):</a:t>
            </a:r>
            <a:endParaRPr lang="vi-VN" sz="3200" b="1">
              <a:solidFill>
                <a:srgbClr val="18BE20"/>
              </a:solidFill>
              <a:latin typeface="Times New Roman" pitchFamily="18" charset="0"/>
              <a:cs typeface="Times New Roman" pitchFamily="18" charset="0"/>
            </a:endParaRPr>
          </a:p>
        </p:txBody>
      </p:sp>
      <p:sp>
        <p:nvSpPr>
          <p:cNvPr id="71684" name="Rectangle 4"/>
          <p:cNvSpPr>
            <a:spLocks noChangeArrowheads="1"/>
          </p:cNvSpPr>
          <p:nvPr/>
        </p:nvSpPr>
        <p:spPr bwMode="auto">
          <a:xfrm>
            <a:off x="0" y="1357298"/>
            <a:ext cx="885828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mj-lt"/>
                <a:ea typeface="Times New Roman" pitchFamily="18" charset="0"/>
                <a:cs typeface="Arial" pitchFamily="34" charset="0"/>
              </a:rPr>
              <a:t>- IGBT là transistor công suất hiện đại, có kích thước gọn nhẹ, có khả năng chịu được điện áp và dòng điện lớn, có độ sụt áp khi dẫn điện vừa phải.</a:t>
            </a:r>
            <a:endParaRPr kumimoji="0" lang="vi-VN" sz="2800" b="0" i="0" u="none" strike="noStrike" cap="none" normalizeH="0" baseline="0" smtClean="0">
              <a:ln>
                <a:noFill/>
              </a:ln>
              <a:solidFill>
                <a:schemeClr val="tx1"/>
              </a:solidFill>
              <a:effectLst/>
              <a:latin typeface="+mj-lt"/>
              <a:cs typeface="Arial" pitchFamily="34" charset="0"/>
            </a:endParaRPr>
          </a:p>
        </p:txBody>
      </p:sp>
      <p:sp>
        <p:nvSpPr>
          <p:cNvPr id="71685" name="Rectangle 5"/>
          <p:cNvSpPr>
            <a:spLocks noChangeArrowheads="1"/>
          </p:cNvSpPr>
          <p:nvPr/>
        </p:nvSpPr>
        <p:spPr bwMode="auto">
          <a:xfrm>
            <a:off x="0" y="3000372"/>
            <a:ext cx="892971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mj-lt"/>
                <a:ea typeface="Times New Roman" pitchFamily="18" charset="0"/>
                <a:cs typeface="Arial" pitchFamily="34" charset="0"/>
              </a:rPr>
              <a:t>- Việc kích dẫn IGBT được thực hiện bằng xung điện áp đưa vào cổng G. Đặc tính V-A của IGBT có dạng tương tư như đặc tính V-A của MOSFET.</a:t>
            </a:r>
            <a:endParaRPr kumimoji="0" lang="vi-VN" sz="2800" b="0" i="0" u="none" strike="noStrike" cap="none" normalizeH="0" baseline="0" smtClean="0">
              <a:ln>
                <a:noFill/>
              </a:ln>
              <a:solidFill>
                <a:schemeClr val="tx1"/>
              </a:solidFill>
              <a:effectLst/>
              <a:latin typeface="+mj-lt"/>
              <a:cs typeface="Arial" pitchFamily="34" charset="0"/>
            </a:endParaRPr>
          </a:p>
        </p:txBody>
      </p:sp>
      <p:sp>
        <p:nvSpPr>
          <p:cNvPr id="71686" name="Rectangle 6"/>
          <p:cNvSpPr>
            <a:spLocks noChangeArrowheads="1"/>
          </p:cNvSpPr>
          <p:nvPr/>
        </p:nvSpPr>
        <p:spPr bwMode="auto">
          <a:xfrm>
            <a:off x="0" y="4714884"/>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mj-lt"/>
                <a:ea typeface="Times New Roman" pitchFamily="18" charset="0"/>
                <a:cs typeface="Arial" pitchFamily="34" charset="0"/>
              </a:rPr>
              <a:t>- IGBT có khả năng đóng ngắt nhanh nên được sử dụng trong các bộ biến đổi điều chế độ rộng xung tần số cao. Phạm vi công suất của IGBT có thể đến 10MW.</a:t>
            </a:r>
            <a:endParaRPr kumimoji="0" lang="vi-VN" sz="2800" b="0" i="0" u="none" strike="noStrike" cap="none" normalizeH="0" baseline="0" smtClean="0">
              <a:ln>
                <a:noFill/>
              </a:ln>
              <a:solidFill>
                <a:schemeClr val="tx1"/>
              </a:solidFill>
              <a:effectLst/>
              <a:latin typeface="+mj-lt"/>
              <a:cs typeface="Arial" pitchFamily="34" charset="0"/>
            </a:endParaRPr>
          </a:p>
        </p:txBody>
      </p:sp>
      <p:sp>
        <p:nvSpPr>
          <p:cNvPr id="9" name="TextBox 8"/>
          <p:cNvSpPr txBox="1"/>
          <p:nvPr/>
        </p:nvSpPr>
        <p:spPr>
          <a:xfrm>
            <a:off x="285720" y="642918"/>
            <a:ext cx="5071196"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1.6.1 - </a:t>
            </a:r>
            <a:r>
              <a:rPr lang="en-US" sz="3200" b="1" u="sng" smtClean="0">
                <a:solidFill>
                  <a:schemeClr val="accent6">
                    <a:lumMod val="75000"/>
                  </a:schemeClr>
                </a:solidFill>
                <a:latin typeface="Times New Roman" pitchFamily="18" charset="0"/>
                <a:cs typeface="Times New Roman" pitchFamily="18" charset="0"/>
              </a:rPr>
              <a:t>Tổng quan về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heckerboard(across)">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1684"/>
                                        </p:tgtEl>
                                        <p:attrNameLst>
                                          <p:attrName>style.visibility</p:attrName>
                                        </p:attrNameLst>
                                      </p:cBhvr>
                                      <p:to>
                                        <p:strVal val="visible"/>
                                      </p:to>
                                    </p:set>
                                    <p:animEffect transition="in" filter="checkerboard(across)">
                                      <p:cBhvr>
                                        <p:cTn id="17" dur="500"/>
                                        <p:tgtEl>
                                          <p:spTgt spid="71684"/>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71685"/>
                                        </p:tgtEl>
                                        <p:attrNameLst>
                                          <p:attrName>style.visibility</p:attrName>
                                        </p:attrNameLst>
                                      </p:cBhvr>
                                      <p:to>
                                        <p:strVal val="visible"/>
                                      </p:to>
                                    </p:set>
                                    <p:animEffect transition="in" filter="checkerboard(across)">
                                      <p:cBhvr>
                                        <p:cTn id="20" dur="500"/>
                                        <p:tgtEl>
                                          <p:spTgt spid="71685"/>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1686"/>
                                        </p:tgtEl>
                                        <p:attrNameLst>
                                          <p:attrName>style.visibility</p:attrName>
                                        </p:attrNameLst>
                                      </p:cBhvr>
                                      <p:to>
                                        <p:strVal val="visible"/>
                                      </p:to>
                                    </p:set>
                                    <p:animEffect transition="in" filter="checkerboard(across)">
                                      <p:cBhvr>
                                        <p:cTn id="23" dur="500"/>
                                        <p:tgtEl>
                                          <p:spTgt spid="71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1684" grpId="0"/>
      <p:bldP spid="71685" grpId="0"/>
      <p:bldP spid="71686"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1921" name="Object 1"/>
          <p:cNvGraphicFramePr>
            <a:graphicFrameLocks noChangeAspect="1"/>
          </p:cNvGraphicFramePr>
          <p:nvPr/>
        </p:nvGraphicFramePr>
        <p:xfrm>
          <a:off x="55728" y="714356"/>
          <a:ext cx="8972228" cy="5214974"/>
        </p:xfrm>
        <a:graphic>
          <a:graphicData uri="http://schemas.openxmlformats.org/presentationml/2006/ole">
            <mc:AlternateContent xmlns:mc="http://schemas.openxmlformats.org/markup-compatibility/2006">
              <mc:Choice xmlns:v="urn:schemas-microsoft-com:vml" Requires="v">
                <p:oleObj spid="_x0000_s81928" r:id="rId3" imgW="7564755" imgH="4390311" progId="">
                  <p:embed/>
                </p:oleObj>
              </mc:Choice>
              <mc:Fallback>
                <p:oleObj r:id="rId3" imgW="7564755" imgH="4390311"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8" y="714356"/>
                        <a:ext cx="8972228" cy="521497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3"/>
          <p:cNvPicPr>
            <a:picLocks noChangeAspect="1" noChangeArrowheads="1"/>
          </p:cNvPicPr>
          <p:nvPr/>
        </p:nvPicPr>
        <p:blipFill>
          <a:blip r:embed="rId2"/>
          <a:srcRect/>
          <a:stretch>
            <a:fillRect/>
          </a:stretch>
        </p:blipFill>
        <p:spPr bwMode="auto">
          <a:xfrm>
            <a:off x="428596" y="950969"/>
            <a:ext cx="4642718" cy="2549469"/>
          </a:xfrm>
          <a:prstGeom prst="rect">
            <a:avLst/>
          </a:prstGeom>
          <a:noFill/>
          <a:ln w="9525">
            <a:noFill/>
            <a:miter lim="800000"/>
            <a:headEnd/>
            <a:tailEnd/>
          </a:ln>
        </p:spPr>
      </p:pic>
      <p:pic>
        <p:nvPicPr>
          <p:cNvPr id="5" name="Picture 32" descr="http://www.larkinpower.com/POWER%20MOD/Power%206.jpg"/>
          <p:cNvPicPr>
            <a:picLocks noChangeAspect="1" noChangeArrowheads="1"/>
          </p:cNvPicPr>
          <p:nvPr/>
        </p:nvPicPr>
        <p:blipFill>
          <a:blip r:embed="rId3" r:link="rId4"/>
          <a:srcRect/>
          <a:stretch>
            <a:fillRect/>
          </a:stretch>
        </p:blipFill>
        <p:spPr bwMode="auto">
          <a:xfrm>
            <a:off x="5362575" y="804839"/>
            <a:ext cx="3567143" cy="2802755"/>
          </a:xfrm>
          <a:prstGeom prst="rect">
            <a:avLst/>
          </a:prstGeom>
          <a:noFill/>
          <a:ln w="9525">
            <a:noFill/>
            <a:miter lim="800000"/>
            <a:headEnd/>
            <a:tailEnd/>
          </a:ln>
        </p:spPr>
      </p:pic>
      <p:pic>
        <p:nvPicPr>
          <p:cNvPr id="6" name="Picture 34"/>
          <p:cNvPicPr>
            <a:picLocks noChangeAspect="1" noChangeArrowheads="1"/>
          </p:cNvPicPr>
          <p:nvPr/>
        </p:nvPicPr>
        <p:blipFill>
          <a:blip r:embed="rId5"/>
          <a:srcRect/>
          <a:stretch>
            <a:fillRect/>
          </a:stretch>
        </p:blipFill>
        <p:spPr bwMode="auto">
          <a:xfrm>
            <a:off x="1000100" y="3714752"/>
            <a:ext cx="3527580" cy="2797736"/>
          </a:xfrm>
          <a:prstGeom prst="rect">
            <a:avLst/>
          </a:prstGeom>
          <a:noFill/>
          <a:ln w="9525">
            <a:noFill/>
            <a:miter lim="800000"/>
            <a:headEnd/>
            <a:tailEnd/>
          </a:ln>
        </p:spPr>
      </p:pic>
      <p:pic>
        <p:nvPicPr>
          <p:cNvPr id="7" name="Picture 48" descr="http://www.larkinpower.com/POWER%20MOD/Power%205.gif"/>
          <p:cNvPicPr>
            <a:picLocks noChangeAspect="1" noChangeArrowheads="1"/>
          </p:cNvPicPr>
          <p:nvPr/>
        </p:nvPicPr>
        <p:blipFill>
          <a:blip r:embed="rId6" r:link="rId7"/>
          <a:srcRect/>
          <a:stretch>
            <a:fillRect/>
          </a:stretch>
        </p:blipFill>
        <p:spPr bwMode="auto">
          <a:xfrm>
            <a:off x="5429256" y="3928607"/>
            <a:ext cx="3000396" cy="2454870"/>
          </a:xfrm>
          <a:prstGeom prst="rect">
            <a:avLst/>
          </a:prstGeom>
          <a:noFill/>
          <a:ln w="9525">
            <a:noFill/>
            <a:miter lim="800000"/>
            <a:headEnd/>
            <a:tailEnd/>
          </a:ln>
        </p:spPr>
      </p:pic>
      <p:sp>
        <p:nvSpPr>
          <p:cNvPr id="8" name="TextBox 7"/>
          <p:cNvSpPr txBox="1"/>
          <p:nvPr/>
        </p:nvSpPr>
        <p:spPr>
          <a:xfrm>
            <a:off x="1071538" y="285728"/>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a:srcRect/>
          <a:stretch>
            <a:fillRect/>
          </a:stretch>
        </p:blipFill>
        <p:spPr bwMode="auto">
          <a:xfrm>
            <a:off x="185570" y="1000108"/>
            <a:ext cx="8958430" cy="5214974"/>
          </a:xfrm>
          <a:prstGeom prst="rect">
            <a:avLst/>
          </a:prstGeom>
          <a:noFill/>
        </p:spPr>
      </p:pic>
      <p:sp>
        <p:nvSpPr>
          <p:cNvPr id="5" name="TextBox 4"/>
          <p:cNvSpPr txBox="1"/>
          <p:nvPr/>
        </p:nvSpPr>
        <p:spPr>
          <a:xfrm>
            <a:off x="714348" y="214290"/>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0"/>
            <a:ext cx="6789038"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1.6.2 – </a:t>
            </a:r>
            <a:r>
              <a:rPr lang="en-US" sz="3200" b="1" u="sng" smtClean="0">
                <a:solidFill>
                  <a:schemeClr val="accent6">
                    <a:lumMod val="75000"/>
                  </a:schemeClr>
                </a:solidFill>
                <a:latin typeface="Times New Roman" pitchFamily="18" charset="0"/>
                <a:cs typeface="Times New Roman" pitchFamily="18" charset="0"/>
              </a:rPr>
              <a:t>Nguyên lý làm việc của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5" name="Rectangle 4"/>
          <p:cNvSpPr/>
          <p:nvPr/>
        </p:nvSpPr>
        <p:spPr>
          <a:xfrm>
            <a:off x="214282" y="1000108"/>
            <a:ext cx="8929718" cy="4031873"/>
          </a:xfrm>
          <a:prstGeom prst="rect">
            <a:avLst/>
          </a:prstGeom>
        </p:spPr>
        <p:txBody>
          <a:bodyPr wrap="square">
            <a:spAutoFit/>
          </a:bodyPr>
          <a:lstStyle/>
          <a:p>
            <a:r>
              <a:rPr lang="en-US" sz="3200" smtClean="0">
                <a:latin typeface="VNI-Times" pitchFamily="2" charset="0"/>
              </a:rPr>
              <a:t>- Vieäc kích daãn IGBT ñöôïc thöïc hieän baèng xung ñieän aùp ñöa vaøo coång kích G. Ñaëc tính V-A cuûa IGBT coù daïng töông töï nhö ñaëc tính V-A cuûa MOSFET.</a:t>
            </a:r>
            <a:endParaRPr lang="vi-VN" sz="3200" smtClean="0"/>
          </a:p>
          <a:p>
            <a:r>
              <a:rPr lang="en-US" sz="3200" smtClean="0">
                <a:latin typeface="VNI-Times" pitchFamily="2" charset="0"/>
              </a:rPr>
              <a:t>- Khi taùc duïng leân coång G ñieän theá döông so vôùi Emiter thì transistor NPN daãn </a:t>
            </a:r>
            <a:r>
              <a:rPr lang="en-US" sz="3200" smtClean="0">
                <a:latin typeface="VNI-Times" pitchFamily="2" charset="0"/>
                <a:sym typeface="Symbol"/>
              </a:rPr>
              <a:t></a:t>
            </a:r>
            <a:r>
              <a:rPr lang="en-US" sz="3200" smtClean="0">
                <a:latin typeface="VNI-Times" pitchFamily="2" charset="0"/>
              </a:rPr>
              <a:t> transistor PNP daãn </a:t>
            </a:r>
            <a:r>
              <a:rPr lang="en-US" sz="3200" smtClean="0">
                <a:latin typeface="VNI-Times" pitchFamily="2" charset="0"/>
                <a:sym typeface="Symbol"/>
              </a:rPr>
              <a:t></a:t>
            </a:r>
            <a:r>
              <a:rPr lang="en-US" sz="3200" smtClean="0">
                <a:latin typeface="VNI-Times" pitchFamily="2" charset="0"/>
              </a:rPr>
              <a:t> IGBT daãn. Vieäc ngaét IGBT baèng caùch ngaét ñieän caáp cho coång G.</a:t>
            </a:r>
            <a:endParaRPr lang="vi-VN" sz="320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0"/>
            <a:ext cx="5222905"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1.6.3 – </a:t>
            </a:r>
            <a:r>
              <a:rPr lang="en-US" sz="3200" b="1" u="sng" smtClean="0">
                <a:solidFill>
                  <a:schemeClr val="accent6">
                    <a:lumMod val="75000"/>
                  </a:schemeClr>
                </a:solidFill>
                <a:latin typeface="Times New Roman" pitchFamily="18" charset="0"/>
                <a:cs typeface="Times New Roman" pitchFamily="18" charset="0"/>
              </a:rPr>
              <a:t>Ứng dụng của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pic>
        <p:nvPicPr>
          <p:cNvPr id="82946" name="Picture 2"/>
          <p:cNvPicPr>
            <a:picLocks noChangeAspect="1" noChangeArrowheads="1"/>
          </p:cNvPicPr>
          <p:nvPr/>
        </p:nvPicPr>
        <p:blipFill>
          <a:blip r:embed="rId2"/>
          <a:srcRect/>
          <a:stretch>
            <a:fillRect/>
          </a:stretch>
        </p:blipFill>
        <p:spPr bwMode="auto">
          <a:xfrm>
            <a:off x="714348" y="1576005"/>
            <a:ext cx="7524560" cy="5281995"/>
          </a:xfrm>
          <a:prstGeom prst="rect">
            <a:avLst/>
          </a:prstGeom>
          <a:noFill/>
        </p:spPr>
      </p:pic>
      <p:sp>
        <p:nvSpPr>
          <p:cNvPr id="6" name="TextBox 5"/>
          <p:cNvSpPr txBox="1"/>
          <p:nvPr/>
        </p:nvSpPr>
        <p:spPr>
          <a:xfrm>
            <a:off x="1785918" y="714356"/>
            <a:ext cx="4929222"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Bộ nghịch lưu dòng một pha</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1" name="Picture 3"/>
          <p:cNvPicPr>
            <a:picLocks noChangeAspect="1" noChangeArrowheads="1"/>
          </p:cNvPicPr>
          <p:nvPr/>
        </p:nvPicPr>
        <p:blipFill>
          <a:blip r:embed="rId2"/>
          <a:srcRect/>
          <a:stretch>
            <a:fillRect/>
          </a:stretch>
        </p:blipFill>
        <p:spPr bwMode="auto">
          <a:xfrm>
            <a:off x="785786" y="999629"/>
            <a:ext cx="7358114" cy="5858371"/>
          </a:xfrm>
          <a:prstGeom prst="rect">
            <a:avLst/>
          </a:prstGeom>
          <a:noFill/>
          <a:ln w="9525">
            <a:noFill/>
            <a:miter lim="800000"/>
            <a:headEnd/>
            <a:tailEnd/>
          </a:ln>
          <a:effectLst/>
        </p:spPr>
      </p:pic>
      <p:sp>
        <p:nvSpPr>
          <p:cNvPr id="6" name="TextBox 5"/>
          <p:cNvSpPr txBox="1"/>
          <p:nvPr/>
        </p:nvSpPr>
        <p:spPr>
          <a:xfrm>
            <a:off x="2000232" y="285728"/>
            <a:ext cx="4929222"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Bộ nghịch lưu dòng ba pha</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855</TotalTime>
  <Words>1458</Words>
  <Application>Microsoft Office PowerPoint</Application>
  <PresentationFormat>On-screen Show (4:3)</PresentationFormat>
  <Paragraphs>131</Paragraphs>
  <Slides>31</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31</vt:i4>
      </vt:variant>
    </vt:vector>
  </HeadingPairs>
  <TitlesOfParts>
    <vt:vector size="42" baseType="lpstr">
      <vt:lpstr>Arial</vt:lpstr>
      <vt:lpstr>Calibri</vt:lpstr>
      <vt:lpstr>Gill Sans MT</vt:lpstr>
      <vt:lpstr>Symbol</vt:lpstr>
      <vt:lpstr>Times New Roman</vt:lpstr>
      <vt:lpstr>VNI-Times</vt:lpstr>
      <vt:lpstr>Wingdings</vt:lpstr>
      <vt:lpstr>Wingdings 2</vt:lpstr>
      <vt:lpstr>Office Theme</vt:lpstr>
      <vt:lpstr>Equation</vt:lpstr>
      <vt:lpstr>Microsoft Visio 2000/2002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Cấu tạo và ký hiệu của MOSFET liên tục kênh N:</vt:lpstr>
      <vt:lpstr>* Cấu tạo và ký hiệu của MOSFET gián đoạn kênh 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Truong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cp:lastModifiedBy>
  <cp:revision>97</cp:revision>
  <dcterms:created xsi:type="dcterms:W3CDTF">2020-05-01T07:27:34Z</dcterms:created>
  <dcterms:modified xsi:type="dcterms:W3CDTF">2020-05-16T03:06:09Z</dcterms:modified>
</cp:coreProperties>
</file>